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56" r:id="rId2"/>
    <p:sldId id="347" r:id="rId3"/>
    <p:sldId id="415" r:id="rId4"/>
    <p:sldId id="413" r:id="rId5"/>
    <p:sldId id="348" r:id="rId6"/>
    <p:sldId id="409" r:id="rId7"/>
    <p:sldId id="358" r:id="rId8"/>
    <p:sldId id="412" r:id="rId9"/>
    <p:sldId id="416" r:id="rId10"/>
    <p:sldId id="417" r:id="rId11"/>
    <p:sldId id="384" r:id="rId12"/>
    <p:sldId id="388" r:id="rId13"/>
    <p:sldId id="414" r:id="rId14"/>
    <p:sldId id="428" r:id="rId15"/>
    <p:sldId id="430" r:id="rId16"/>
    <p:sldId id="426" r:id="rId17"/>
    <p:sldId id="429" r:id="rId18"/>
    <p:sldId id="377" r:id="rId19"/>
    <p:sldId id="418" r:id="rId20"/>
    <p:sldId id="424" r:id="rId21"/>
    <p:sldId id="369" r:id="rId22"/>
    <p:sldId id="385" r:id="rId23"/>
    <p:sldId id="379" r:id="rId24"/>
    <p:sldId id="380" r:id="rId25"/>
    <p:sldId id="382" r:id="rId26"/>
    <p:sldId id="383" r:id="rId27"/>
    <p:sldId id="423" r:id="rId28"/>
    <p:sldId id="420" r:id="rId29"/>
    <p:sldId id="431" r:id="rId30"/>
    <p:sldId id="346" r:id="rId31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171446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1pPr>
    <a:lvl2pPr marL="171446" algn="l" defTabSz="171446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2pPr>
    <a:lvl3pPr marL="342891" algn="l" defTabSz="171446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3pPr>
    <a:lvl4pPr marL="514337" algn="l" defTabSz="171446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4pPr>
    <a:lvl5pPr marL="685783" algn="l" defTabSz="171446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5pPr>
    <a:lvl6pPr marL="857229" algn="l" defTabSz="171446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6pPr>
    <a:lvl7pPr marL="1028674" algn="l" defTabSz="171446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7pPr>
    <a:lvl8pPr marL="1200120" algn="l" defTabSz="171446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8pPr>
    <a:lvl9pPr marL="1371566" algn="l" defTabSz="171446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A00"/>
    <a:srgbClr val="FBFBFB"/>
    <a:srgbClr val="F7F7F7"/>
    <a:srgbClr val="EEF2F2"/>
    <a:srgbClr val="E3E9E9"/>
    <a:srgbClr val="F4F6F6"/>
    <a:srgbClr val="D0DADA"/>
    <a:srgbClr val="DCE4E4"/>
    <a:srgbClr val="ECF0F0"/>
    <a:srgbClr val="E2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5578C-2569-4A10-AB34-D7482D2AB7C6}" v="36" dt="2019-06-04T10:12:50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2449" autoAdjust="0"/>
  </p:normalViewPr>
  <p:slideViewPr>
    <p:cSldViewPr snapToGrid="0">
      <p:cViewPr varScale="1">
        <p:scale>
          <a:sx n="103" d="100"/>
          <a:sy n="103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ual Iken" userId="bdb1bd2f-ce08-4d74-9c8a-e394d55679fd" providerId="ADAL" clId="{F86E7B9A-EF7D-43E1-A8D7-5310BCE4BF8C}"/>
  </pc:docChgLst>
  <pc:docChgLst>
    <pc:chgData name="Naoual Iken" userId="bdb1bd2f-ce08-4d74-9c8a-e394d55679fd" providerId="ADAL" clId="{99C5578C-2569-4A10-AB34-D7482D2AB7C6}"/>
    <pc:docChg chg="modSld">
      <pc:chgData name="Naoual Iken" userId="bdb1bd2f-ce08-4d74-9c8a-e394d55679fd" providerId="ADAL" clId="{99C5578C-2569-4A10-AB34-D7482D2AB7C6}" dt="2019-06-04T10:12:50.344" v="35" actId="20577"/>
      <pc:docMkLst>
        <pc:docMk/>
      </pc:docMkLst>
      <pc:sldChg chg="modSp">
        <pc:chgData name="Naoual Iken" userId="bdb1bd2f-ce08-4d74-9c8a-e394d55679fd" providerId="ADAL" clId="{99C5578C-2569-4A10-AB34-D7482D2AB7C6}" dt="2019-06-04T10:12:08.036" v="0" actId="1076"/>
        <pc:sldMkLst>
          <pc:docMk/>
          <pc:sldMk cId="269411025" sldId="420"/>
        </pc:sldMkLst>
        <pc:picChg chg="mod">
          <ac:chgData name="Naoual Iken" userId="bdb1bd2f-ce08-4d74-9c8a-e394d55679fd" providerId="ADAL" clId="{99C5578C-2569-4A10-AB34-D7482D2AB7C6}" dt="2019-06-04T10:12:08.036" v="0" actId="1076"/>
          <ac:picMkLst>
            <pc:docMk/>
            <pc:sldMk cId="269411025" sldId="420"/>
            <ac:picMk id="14" creationId="{1130C240-130B-4A4A-9F27-8247FC1727DF}"/>
          </ac:picMkLst>
        </pc:picChg>
      </pc:sldChg>
      <pc:sldChg chg="modSp">
        <pc:chgData name="Naoual Iken" userId="bdb1bd2f-ce08-4d74-9c8a-e394d55679fd" providerId="ADAL" clId="{99C5578C-2569-4A10-AB34-D7482D2AB7C6}" dt="2019-06-04T10:12:50.344" v="35" actId="20577"/>
        <pc:sldMkLst>
          <pc:docMk/>
          <pc:sldMk cId="1195688418" sldId="431"/>
        </pc:sldMkLst>
        <pc:spChg chg="mod">
          <ac:chgData name="Naoual Iken" userId="bdb1bd2f-ce08-4d74-9c8a-e394d55679fd" providerId="ADAL" clId="{99C5578C-2569-4A10-AB34-D7482D2AB7C6}" dt="2019-06-04T10:12:50.344" v="35" actId="20577"/>
          <ac:spMkLst>
            <pc:docMk/>
            <pc:sldMk cId="1195688418" sldId="431"/>
            <ac:spMk id="7" creationId="{0AEAC018-DE8B-4BAB-BE67-AA7349DEB1F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en\AppData\Local\Microsoft\Windows\INetCache\Content.Outlook\4LQ0SQ6C\GRAPH%20GROWTH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ward-my.sharepoint.com/personal/niken_hikma_com/Documents/Desktop/Juridique%20Promopharm%20et%20Doc/Cl&#244;tute%20juridique%20Juin%202018/Explication%20AMMC/Explications%20AMM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ward-my.sharepoint.com/personal/niken_hikma_com/Documents/Desktop/Juridique%20Promopharm%20et%20Doc/Cl&#244;tute%20juridique%20Juin%202018/Explication%20AMMC/Explications%20AMM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ward-my.sharepoint.com/personal/niken_hikma_com/Documents/Desktop/Juridique%20Promopharm%20et%20Doc/Cl&#244;tute%20juridique%20Juin%202018/Explication%20AMMC/Explications%20AMM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ward-my.sharepoint.com/personal/niken_hikma_com/Documents/Desktop/Juridique%20Promopharm%20et%20Doc/Cl&#244;tute%20juridique%20Juin%202018/Explication%20AMMC/Explications%20AMM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bbadi\OneDrive%20-%20Office365\Desktop\1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0239651416121"/>
          <c:y val="8.6762589928057562E-2"/>
          <c:w val="0.72688704761578005"/>
          <c:h val="0.76455635491606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'sans nom'!$A$20</c:f>
              <c:strCache>
                <c:ptCount val="1"/>
                <c:pt idx="0">
                  <c:v> MAROC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'sans nom'!$B$19:$F$19</c:f>
              <c:numCache>
                <c:formatCode>_(* #,##0_);_(* \(#,##0\);_(* "-"??_);_(@_)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'sans nom'!$B$20:$F$20</c:f>
              <c:numCache>
                <c:formatCode>_(* #,##0.0_);_(* \(#,##0.0\);_(* "-"??_);_(@_)</c:formatCode>
                <c:ptCount val="5"/>
                <c:pt idx="0">
                  <c:v>-1.5</c:v>
                </c:pt>
                <c:pt idx="1">
                  <c:v>1.02252316900681</c:v>
                </c:pt>
                <c:pt idx="2">
                  <c:v>3.5768818354290146</c:v>
                </c:pt>
                <c:pt idx="3">
                  <c:v>4.2754448578399504</c:v>
                </c:pt>
                <c:pt idx="4">
                  <c:v>5.2966521731172067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3-4C53-9555-A5CBBC9F7B2D}"/>
            </c:ext>
          </c:extLst>
        </c:ser>
        <c:ser>
          <c:idx val="1"/>
          <c:order val="1"/>
          <c:tx>
            <c:strRef>
              <c:f>'sans nom'!$A$21</c:f>
              <c:strCache>
                <c:ptCount val="1"/>
                <c:pt idx="0">
                  <c:v>   PROMOPHARM-HIKMA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'sans nom'!$B$19:$F$19</c:f>
              <c:numCache>
                <c:formatCode>_(* #,##0_);_(* \(#,##0\);_(* "-"??_);_(@_)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'sans nom'!$B$21:$F$21</c:f>
              <c:numCache>
                <c:formatCode>_(* #,##0.0_);_(* \(#,##0.0\);_(* "-"??_);_(@_)</c:formatCode>
                <c:ptCount val="5"/>
                <c:pt idx="0">
                  <c:v>7.3</c:v>
                </c:pt>
                <c:pt idx="1">
                  <c:v>10.419550298979106</c:v>
                </c:pt>
                <c:pt idx="2">
                  <c:v>6.3102985010814443</c:v>
                </c:pt>
                <c:pt idx="3">
                  <c:v>1.3819605554372041</c:v>
                </c:pt>
                <c:pt idx="4">
                  <c:v>6.6887898919852615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63-4C53-9555-A5CBBC9F7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3391424"/>
        <c:axId val="1"/>
      </c:barChart>
      <c:catAx>
        <c:axId val="633391424"/>
        <c:scaling>
          <c:orientation val="minMax"/>
        </c:scaling>
        <c:delete val="0"/>
        <c:axPos val="b"/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391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8748952132617411"/>
          <c:y val="0.88129496402877694"/>
          <c:w val="0.47320101327203384"/>
          <c:h val="7.9136690647482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393044619422579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679243219597546"/>
          <c:y val="0.34964244223570412"/>
          <c:w val="0.35530424321959753"/>
          <c:h val="0.55916733359149773"/>
        </c:manualLayout>
      </c:layout>
      <c:pieChart>
        <c:varyColors val="1"/>
        <c:ser>
          <c:idx val="0"/>
          <c:order val="0"/>
          <c:tx>
            <c:strRef>
              <c:f>Feuil1!$D$3</c:f>
              <c:strCache>
                <c:ptCount val="1"/>
                <c:pt idx="0">
                  <c:v>Market Share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D-4F55-9F9E-94BDA317D76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D-4F55-9F9E-94BDA317D76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D-4F55-9F9E-94BDA317D76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D-4F55-9F9E-94BDA317D76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DD-4F55-9F9E-94BDA317D76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DD-4F55-9F9E-94BDA317D765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DD-4F55-9F9E-94BDA317D765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DDD-4F55-9F9E-94BDA317D765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DDD-4F55-9F9E-94BDA317D765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DDD-4F55-9F9E-94BDA317D765}"/>
              </c:ext>
            </c:extLst>
          </c:dPt>
          <c:dLbls>
            <c:dLbl>
              <c:idx val="0"/>
              <c:layout>
                <c:manualLayout>
                  <c:x val="8.611111111111111E-2"/>
                  <c:y val="-4.37158469945355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DD-4F55-9F9E-94BDA317D765}"/>
                </c:ext>
              </c:extLst>
            </c:dLbl>
            <c:dLbl>
              <c:idx val="1"/>
              <c:layout>
                <c:manualLayout>
                  <c:x val="0.1361111111111111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DD-4F55-9F9E-94BDA317D765}"/>
                </c:ext>
              </c:extLst>
            </c:dLbl>
            <c:dLbl>
              <c:idx val="2"/>
              <c:layout>
                <c:manualLayout>
                  <c:x val="6.6666666666666666E-2"/>
                  <c:y val="3.49726775956284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DD-4F55-9F9E-94BDA317D765}"/>
                </c:ext>
              </c:extLst>
            </c:dLbl>
            <c:dLbl>
              <c:idx val="3"/>
              <c:layout>
                <c:manualLayout>
                  <c:x val="0.26755536485040587"/>
                  <c:y val="-3.09050772626931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DD-4F55-9F9E-94BDA317D765}"/>
                </c:ext>
              </c:extLst>
            </c:dLbl>
            <c:dLbl>
              <c:idx val="4"/>
              <c:layout>
                <c:manualLayout>
                  <c:x val="-9.7222222222222238E-2"/>
                  <c:y val="0.205464480874316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DD-4F55-9F9E-94BDA317D765}"/>
                </c:ext>
              </c:extLst>
            </c:dLbl>
            <c:dLbl>
              <c:idx val="5"/>
              <c:layout>
                <c:manualLayout>
                  <c:x val="-0.12222222222222222"/>
                  <c:y val="5.24590163934425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DD-4F55-9F9E-94BDA317D765}"/>
                </c:ext>
              </c:extLst>
            </c:dLbl>
            <c:dLbl>
              <c:idx val="6"/>
              <c:layout>
                <c:manualLayout>
                  <c:x val="-0.18888888888888888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DD-4F55-9F9E-94BDA317D765}"/>
                </c:ext>
              </c:extLst>
            </c:dLbl>
            <c:dLbl>
              <c:idx val="7"/>
              <c:layout>
                <c:manualLayout>
                  <c:x val="-0.2"/>
                  <c:y val="-3.93442622950820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DDD-4F55-9F9E-94BDA317D765}"/>
                </c:ext>
              </c:extLst>
            </c:dLbl>
            <c:dLbl>
              <c:idx val="8"/>
              <c:layout>
                <c:manualLayout>
                  <c:x val="-0.10833333333333336"/>
                  <c:y val="-0.122404371584699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DD-4F55-9F9E-94BDA317D765}"/>
                </c:ext>
              </c:extLst>
            </c:dLbl>
            <c:dLbl>
              <c:idx val="9"/>
              <c:layout>
                <c:manualLayout>
                  <c:x val="0.25555555555555554"/>
                  <c:y val="-0.113661202185792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DD-4F55-9F9E-94BDA317D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Feuil1!$C$4:$C$13</c:f>
              <c:strCache>
                <c:ptCount val="10"/>
                <c:pt idx="0">
                  <c:v>   COOPER</c:v>
                </c:pt>
                <c:pt idx="1">
                  <c:v>   SANOFI-AVENTIS</c:v>
                </c:pt>
                <c:pt idx="2">
                  <c:v>   SOTHEMA</c:v>
                </c:pt>
                <c:pt idx="3">
                  <c:v>   OTHERS</c:v>
                </c:pt>
                <c:pt idx="4">
                  <c:v>   LAPROPHAN</c:v>
                </c:pt>
                <c:pt idx="5">
                  <c:v>   BOTTU SA</c:v>
                </c:pt>
                <c:pt idx="6">
                  <c:v>   GSK</c:v>
                </c:pt>
                <c:pt idx="7">
                  <c:v>   MAPHAR</c:v>
                </c:pt>
                <c:pt idx="8">
                  <c:v>   PROMOPHARM-HIKMA</c:v>
                </c:pt>
                <c:pt idx="9">
                  <c:v>   PHARMA 5</c:v>
                </c:pt>
              </c:strCache>
            </c:strRef>
          </c:cat>
          <c:val>
            <c:numRef>
              <c:f>Feuil1!$D$4:$D$13</c:f>
              <c:numCache>
                <c:formatCode>0.0%</c:formatCode>
                <c:ptCount val="10"/>
                <c:pt idx="0">
                  <c:v>9.745686604363922E-2</c:v>
                </c:pt>
                <c:pt idx="1">
                  <c:v>9.2349222746503021E-2</c:v>
                </c:pt>
                <c:pt idx="2">
                  <c:v>8.8635816841598561E-2</c:v>
                </c:pt>
                <c:pt idx="3">
                  <c:v>0.41225700912310975</c:v>
                </c:pt>
                <c:pt idx="4">
                  <c:v>6.6276921958641044E-2</c:v>
                </c:pt>
                <c:pt idx="5">
                  <c:v>6.4456074523504242E-2</c:v>
                </c:pt>
                <c:pt idx="6">
                  <c:v>5.2428944133317855E-2</c:v>
                </c:pt>
                <c:pt idx="7">
                  <c:v>5.1690886365558179E-2</c:v>
                </c:pt>
                <c:pt idx="8">
                  <c:v>3.9493775724979294E-2</c:v>
                </c:pt>
                <c:pt idx="9">
                  <c:v>3.4954482539148957E-2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DDD-4F55-9F9E-94BDA317D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Net</a:t>
            </a:r>
            <a:r>
              <a:rPr lang="en-GB" baseline="0">
                <a:solidFill>
                  <a:schemeClr val="accent2">
                    <a:lumMod val="50000"/>
                  </a:schemeClr>
                </a:solidFill>
              </a:rPr>
              <a:t> Sales : Utrogestan &amp; Geprid</a:t>
            </a:r>
            <a:endParaRPr lang="en-GB">
              <a:solidFill>
                <a:schemeClr val="accent2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'Competiv Annua'!$K$7</c:f>
              <c:strCache>
                <c:ptCount val="1"/>
                <c:pt idx="0">
                  <c:v> UTROGESTAN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'Competiv Annua'!$L$6:$M$6</c:f>
              <c:numCache>
                <c:formatCode>_-* #,##0\ _€_-;\-* #,##0\ _€_-;_-* "-"??\ _€_-;_-@_-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xVal>
          <c:yVal>
            <c:numRef>
              <c:f>'Competiv Annua'!$L$7:$M$7</c:f>
              <c:numCache>
                <c:formatCode>_(* #,##0_);_(* \(#,##0\);_(* "-"??_);_(@_)</c:formatCode>
                <c:ptCount val="2"/>
                <c:pt idx="0">
                  <c:v>20728007</c:v>
                </c:pt>
                <c:pt idx="1">
                  <c:v>10231689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880-4BA4-ABE7-4F59DC7D0070}"/>
            </c:ext>
          </c:extLst>
        </c:ser>
        <c:ser>
          <c:idx val="1"/>
          <c:order val="1"/>
          <c:tx>
            <c:strRef>
              <c:f>'Competiv Annua'!$K$8</c:f>
              <c:strCache>
                <c:ptCount val="1"/>
                <c:pt idx="0">
                  <c:v>GEPRID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'Competiv Annua'!$L$6:$M$6</c:f>
              <c:numCache>
                <c:formatCode>_-* #,##0\ _€_-;\-* #,##0\ _€_-;_-* "-"??\ _€_-;_-@_-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xVal>
          <c:yVal>
            <c:numRef>
              <c:f>'Competiv Annua'!$L$8:$M$8</c:f>
              <c:numCache>
                <c:formatCode>_(* #,##0_);_(* \(#,##0\);_(* "-"??_);_(@_)</c:formatCode>
                <c:ptCount val="2"/>
                <c:pt idx="0">
                  <c:v>16934202</c:v>
                </c:pt>
                <c:pt idx="1">
                  <c:v>6952040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880-4BA4-ABE7-4F59DC7D0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0816320"/>
        <c:axId val="860819600"/>
      </c:scatterChart>
      <c:valAx>
        <c:axId val="860816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819600"/>
        <c:crosses val="autoZero"/>
        <c:crossBetween val="midCat"/>
        <c:majorUnit val="1"/>
        <c:minorUnit val="1"/>
      </c:valAx>
      <c:valAx>
        <c:axId val="86081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816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Sales</a:t>
            </a:r>
          </a:p>
        </c:rich>
      </c:tx>
      <c:layout>
        <c:manualLayout>
          <c:xMode val="edge"/>
          <c:yMode val="edge"/>
          <c:x val="0.3179175809644583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'Tender Sales '!$D$7</c:f>
              <c:strCache>
                <c:ptCount val="1"/>
                <c:pt idx="0">
                  <c:v>Sales Tender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'Tender Sales '!$E$6:$F$6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xVal>
          <c:yVal>
            <c:numRef>
              <c:f>'Tender Sales '!$E$7:$F$7</c:f>
              <c:numCache>
                <c:formatCode>_(* #,##0_);_(* \(#,##0\);_(* "-"??_);_(@_)</c:formatCode>
                <c:ptCount val="2"/>
                <c:pt idx="0">
                  <c:v>51196263.200000003</c:v>
                </c:pt>
                <c:pt idx="1">
                  <c:v>32015682.5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8D-4381-940E-A1DD35150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492312"/>
        <c:axId val="436494608"/>
      </c:scatterChart>
      <c:valAx>
        <c:axId val="436492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6494608"/>
        <c:crosses val="autoZero"/>
        <c:crossBetween val="midCat"/>
        <c:majorUnit val="1"/>
        <c:minorUnit val="1"/>
      </c:valAx>
      <c:valAx>
        <c:axId val="43649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6492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Sales 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'ALES Sales'!$C$6</c:f>
              <c:strCache>
                <c:ptCount val="1"/>
                <c:pt idx="0">
                  <c:v>Total Net Sales ALES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'ALES Sales'!$D$5:$F$5</c:f>
              <c:numCache>
                <c:formatCode>_-* #,##0\ _€_-;\-* #,##0\ _€_-;_-* "-"??\ _€_-;_-@_-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xVal>
          <c:yVal>
            <c:numRef>
              <c:f>'ALES Sales'!$D$6:$F$6</c:f>
              <c:numCache>
                <c:formatCode>_(* #,##0_);_(* \(#,##0\);_(* "-"??_);_(@_)</c:formatCode>
                <c:ptCount val="2"/>
                <c:pt idx="0">
                  <c:v>22564912</c:v>
                </c:pt>
                <c:pt idx="1">
                  <c:v>4140077.3700000229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19-42C8-831A-DFD5A5EE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797840"/>
        <c:axId val="738790296"/>
      </c:scatterChart>
      <c:valAx>
        <c:axId val="738797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790296"/>
        <c:crosses val="autoZero"/>
        <c:crossBetween val="midCat"/>
        <c:majorUnit val="1"/>
        <c:minorUnit val="1"/>
      </c:valAx>
      <c:valAx>
        <c:axId val="73879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797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 Sales ATENSIL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Valsartan!$B$7</c:f>
              <c:strCache>
                <c:ptCount val="1"/>
                <c:pt idx="0">
                  <c:v> Net Sales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Valsartan!$C$6:$D$6</c:f>
              <c:numCache>
                <c:formatCode>_-* #,##0\ _€_-;\-* #,##0\ _€_-;_-* "-"??\ _€_-;_-@_-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xVal>
          <c:yVal>
            <c:numRef>
              <c:f>Valsartan!$C$7:$D$7</c:f>
              <c:numCache>
                <c:formatCode>_(* #,##0_);_(* \(#,##0\);_(* "-"??_);_(@_)</c:formatCode>
                <c:ptCount val="2"/>
                <c:pt idx="0">
                  <c:v>7790709</c:v>
                </c:pt>
                <c:pt idx="1">
                  <c:v>-422237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89-47E6-B578-F84A25F13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745032"/>
        <c:axId val="756747656"/>
      </c:scatterChart>
      <c:valAx>
        <c:axId val="756745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747656"/>
        <c:crosses val="autoZero"/>
        <c:crossBetween val="midCat"/>
        <c:majorUnit val="1"/>
        <c:minorUnit val="1"/>
      </c:valAx>
      <c:valAx>
        <c:axId val="75674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745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HIKMA 5Y MS%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Feuil1!$B$4:$B$8</c:f>
              <c:numCache>
                <c:formatCode>#,##0.00</c:formatCode>
                <c:ptCount val="5"/>
                <c:pt idx="0">
                  <c:v>3.5735966124898897</c:v>
                </c:pt>
                <c:pt idx="1">
                  <c:v>3.9060094573261304</c:v>
                </c:pt>
                <c:pt idx="2">
                  <c:v>4.0090899049864035</c:v>
                </c:pt>
                <c:pt idx="3">
                  <c:v>3.8978437844561653</c:v>
                </c:pt>
                <c:pt idx="4">
                  <c:v>3.9493775724979301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9-4192-8FCB-6BF3160E1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8545352"/>
        <c:axId val="568538136"/>
      </c:barChart>
      <c:catAx>
        <c:axId val="568545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538136"/>
        <c:crosses val="autoZero"/>
        <c:auto val="1"/>
        <c:lblAlgn val="ctr"/>
        <c:lblOffset val="100"/>
        <c:noMultiLvlLbl val="0"/>
      </c:catAx>
      <c:valAx>
        <c:axId val="56853813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54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E5020-74C5-4E5B-BEEA-C817A4660A8F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PROMOPHARM S.A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1AC9-C40A-429A-B8F6-7AC39BB8D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0381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20T17:41:5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14695,'0'0'0,"0"0"-288,0 0-1569,0 0-2881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694D-17D8-4D0E-AAC5-D0D72EE3B116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PROMOPHARM S.A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5F938-B47D-4093-9D31-6A50D525142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852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1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4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9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1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5F938-B47D-4093-9D31-6A50D525142A}" type="slidenum">
              <a:rPr lang="de-DE" smtClean="0"/>
              <a:t>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PROMOPHARM S.A</a:t>
            </a:r>
          </a:p>
        </p:txBody>
      </p:sp>
    </p:spTree>
    <p:extLst>
      <p:ext uri="{BB962C8B-B14F-4D97-AF65-F5344CB8AC3E}">
        <p14:creationId xmlns:p14="http://schemas.microsoft.com/office/powerpoint/2010/main" val="101571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PROMOPHARM S.A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F938-B47D-4093-9D31-6A50D525142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17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89E12C-54E1-1641-A66F-E4B1A4FFF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81" y="1444852"/>
            <a:ext cx="1058186" cy="347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3472816"/>
            <a:ext cx="7129461" cy="338554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en-GB" noProof="0"/>
              <a:t>Presentation 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3781978"/>
            <a:ext cx="7129461" cy="38670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0"/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GB" noProof="0"/>
              <a:t>Presentation sub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47322-40B4-4100-B320-602DF80E98C9}"/>
              </a:ext>
            </a:extLst>
          </p:cNvPr>
          <p:cNvSpPr txBox="1"/>
          <p:nvPr userDrawn="1"/>
        </p:nvSpPr>
        <p:spPr>
          <a:xfrm>
            <a:off x="287338" y="288000"/>
            <a:ext cx="3530552" cy="1147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85000"/>
              </a:lnSpc>
            </a:pPr>
            <a:r>
              <a:rPr lang="en-GB" sz="290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health. </a:t>
            </a:r>
            <a:br>
              <a:rPr lang="en-GB" sz="290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90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Within reach. </a:t>
            </a:r>
            <a:br>
              <a:rPr lang="en-GB" sz="290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90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day.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CED03C-406C-4E52-9309-4FD75C891CFB}"/>
              </a:ext>
            </a:extLst>
          </p:cNvPr>
          <p:cNvCxnSpPr>
            <a:cxnSpLocks/>
          </p:cNvCxnSpPr>
          <p:nvPr userDrawn="1"/>
        </p:nvCxnSpPr>
        <p:spPr>
          <a:xfrm>
            <a:off x="288000" y="1638000"/>
            <a:ext cx="82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D279EB-CD40-4A77-AE97-DEBB02079AD4}"/>
              </a:ext>
            </a:extLst>
          </p:cNvPr>
          <p:cNvCxnSpPr>
            <a:cxnSpLocks/>
          </p:cNvCxnSpPr>
          <p:nvPr userDrawn="1"/>
        </p:nvCxnSpPr>
        <p:spPr>
          <a:xfrm>
            <a:off x="288000" y="3384000"/>
            <a:ext cx="7844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72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arge and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9B8E02-DFB0-47B1-B79A-A0F0327F94F8}"/>
              </a:ext>
            </a:extLst>
          </p:cNvPr>
          <p:cNvCxnSpPr>
            <a:cxnSpLocks/>
          </p:cNvCxnSpPr>
          <p:nvPr userDrawn="1"/>
        </p:nvCxnSpPr>
        <p:spPr>
          <a:xfrm>
            <a:off x="7498755" y="1358504"/>
            <a:ext cx="1357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342D9D-4919-47B3-A058-531386C83000}"/>
              </a:ext>
            </a:extLst>
          </p:cNvPr>
          <p:cNvCxnSpPr>
            <a:cxnSpLocks/>
          </p:cNvCxnSpPr>
          <p:nvPr userDrawn="1"/>
        </p:nvCxnSpPr>
        <p:spPr>
          <a:xfrm>
            <a:off x="7498755" y="2566818"/>
            <a:ext cx="1357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27EDF22-9510-42BF-B877-D29C9B5C52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9" y="962336"/>
            <a:ext cx="3533388" cy="1407356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4CCBBC37-5D07-4015-9E37-CDD628F6D5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7789" y="961200"/>
            <a:ext cx="3529012" cy="889987"/>
          </a:xfrm>
        </p:spPr>
        <p:txBody>
          <a:bodyPr wrap="square" lIns="0" tIns="0" rIns="0" bIns="0" numCol="1" spcCol="0">
            <a:spAutoFit/>
          </a:bodyPr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00"/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00"/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9D2DC2E-F626-4B68-966A-2579FC4DC8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98756" y="1423215"/>
            <a:ext cx="1356583" cy="747641"/>
          </a:xfrm>
        </p:spPr>
        <p:txBody>
          <a:bodyPr wrap="square" lIns="0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2"/>
                </a:solidFill>
              </a:defRPr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2"/>
                </a:solidFill>
              </a:defRPr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2"/>
                </a:solidFill>
              </a:defRPr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C755AF-0737-47DE-8C99-80F579FD44E7}"/>
              </a:ext>
            </a:extLst>
          </p:cNvPr>
          <p:cNvCxnSpPr>
            <a:cxnSpLocks/>
          </p:cNvCxnSpPr>
          <p:nvPr userDrawn="1"/>
        </p:nvCxnSpPr>
        <p:spPr>
          <a:xfrm>
            <a:off x="287339" y="2566818"/>
            <a:ext cx="3529011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419520C1-3FF5-C447-A717-54DAF9F21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83DBA1A-0701-AA45-9B6B-ACBA29A19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619652-A329-5844-8452-7C1A1DF1F521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B9A0532E-1F11-A74C-9429-6B458E21F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F5C8553-46AE-F740-A2C6-59EA7DD2481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56044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2A6CA9-F5BF-4030-BBAE-0270DA3D5C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34000"/>
                </a:schemeClr>
              </a:gs>
              <a:gs pos="38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33059"/>
            <a:ext cx="8568000" cy="276999"/>
          </a:xfrm>
        </p:spPr>
        <p:txBody>
          <a:bodyPr anchor="t"/>
          <a:lstStyle>
            <a:lvl1pPr>
              <a:lnSpc>
                <a:spcPct val="8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slide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A937380-004B-2947-8A83-4000CF6F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0" y="4860000"/>
            <a:ext cx="1955721" cy="107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/>
              <a:t>PROMOPHARM SA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C1F087-2F09-8146-A365-96F4C58F8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3335983"/>
            <a:ext cx="409791" cy="15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938BF74-FC83-409D-A3FB-0728DB9881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338" y="962335"/>
            <a:ext cx="4248149" cy="3276000"/>
          </a:xfrm>
        </p:spPr>
        <p:txBody>
          <a:bodyPr wrap="square" tIns="0" rIns="0" bIns="0"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E7BBED4-D131-1D48-9517-6E47D643A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5A55891-61BB-814D-A90B-8691CA66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4D69AD-8E8F-134E-9BF8-5C86A07D8644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5E4283F8-392C-1947-857F-54C78685F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1C191E3-0F3E-914E-AE1C-E927F1D74B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8A2F281A-834F-D84E-8DCD-EAC6A95D1F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08513" y="964050"/>
            <a:ext cx="4248150" cy="326326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7164" r="-1"/>
            </a:stretch>
          </a:blipFill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00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arge text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A97B3B-FDA0-41EC-A23E-52EB138FBA21}"/>
              </a:ext>
            </a:extLst>
          </p:cNvPr>
          <p:cNvCxnSpPr>
            <a:cxnSpLocks/>
          </p:cNvCxnSpPr>
          <p:nvPr userDrawn="1"/>
        </p:nvCxnSpPr>
        <p:spPr>
          <a:xfrm>
            <a:off x="287338" y="3422288"/>
            <a:ext cx="3529012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938BF74-FC83-409D-A3FB-0728DB9881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338" y="962336"/>
            <a:ext cx="3529011" cy="1407356"/>
          </a:xfrm>
        </p:spPr>
        <p:txBody>
          <a:bodyPr wrap="square" tIns="0" rIns="0" b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5ED6523-69C3-4B5E-B0CE-4E9E6593F1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7338" y="3484590"/>
            <a:ext cx="3529012" cy="747641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6372B9F-9100-D94A-9008-BDF178F6FC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9330" y="964050"/>
            <a:ext cx="4977333" cy="326326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42C4AC9-796C-CB44-B025-C4645B069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2FE70CA-ADCA-5F43-84D2-FE8739DF0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8FD13B-1B4F-1C4B-9BC5-F9B2540CF5D9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E602C730-91B1-F448-854E-C93E56771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D298B5-6A3D-9B48-825A-18EA4091403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3726035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7A70E7-9919-4145-BCB1-3F7B536AE1C4}"/>
              </a:ext>
            </a:extLst>
          </p:cNvPr>
          <p:cNvCxnSpPr>
            <a:cxnSpLocks/>
          </p:cNvCxnSpPr>
          <p:nvPr userDrawn="1"/>
        </p:nvCxnSpPr>
        <p:spPr>
          <a:xfrm>
            <a:off x="7482625" y="1358504"/>
            <a:ext cx="1404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8CFB43-34BE-4740-848A-766DC6358000}"/>
              </a:ext>
            </a:extLst>
          </p:cNvPr>
          <p:cNvCxnSpPr>
            <a:cxnSpLocks/>
          </p:cNvCxnSpPr>
          <p:nvPr userDrawn="1"/>
        </p:nvCxnSpPr>
        <p:spPr>
          <a:xfrm>
            <a:off x="7482625" y="2223918"/>
            <a:ext cx="1404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0BF7D3-8932-46A3-846A-C1DD4FC488FE}"/>
              </a:ext>
            </a:extLst>
          </p:cNvPr>
          <p:cNvCxnSpPr>
            <a:cxnSpLocks/>
          </p:cNvCxnSpPr>
          <p:nvPr userDrawn="1"/>
        </p:nvCxnSpPr>
        <p:spPr>
          <a:xfrm>
            <a:off x="7483300" y="2731737"/>
            <a:ext cx="1404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0B16FD2-B618-4797-B9EF-83FD8451FA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93588" y="1398468"/>
            <a:ext cx="1399587" cy="253916"/>
          </a:xfrm>
        </p:spPr>
        <p:txBody>
          <a:bodyPr wrap="square" lIns="0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3pPr>
            <a:lvl4pPr marL="175502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E6591E5-4017-4ECC-969C-0838E72AC6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93588" y="2765884"/>
            <a:ext cx="1399587" cy="253916"/>
          </a:xfrm>
        </p:spPr>
        <p:txBody>
          <a:bodyPr wrap="square" lIns="0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3pPr>
            <a:lvl4pPr marL="175502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1E39CA2F-2ABC-AE4F-BD4B-53EE35F248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7339" y="955478"/>
            <a:ext cx="3529010" cy="257231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DE39C114-EDD9-9444-83BD-309746B0FE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87789" y="955478"/>
            <a:ext cx="3529012" cy="257231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AF23BD98-13CA-6D4A-8A1D-B5D4445D1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D2BCA3F-63A5-D84C-8DE0-A92E51887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D69602-7C8C-314C-B4C7-914EAACE00D4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D9F07F77-B316-6847-A671-15C74DEC1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D049A51-C312-8B42-B3A7-0046D60420C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167924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6352B0-522B-45C4-B1F7-F6CD1D3AE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338" y="964051"/>
            <a:ext cx="3529011" cy="889987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00"/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00"/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469BF6F9-00D4-F140-BB39-41C72A467C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7788" y="964050"/>
            <a:ext cx="4967551" cy="254332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5817FF3-3156-A647-9329-8857B72E9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09D4609-8A2D-3E40-8C4D-1B9F489FF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F0E177-FA97-D746-87D1-E4D2760B7A95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A57CEB3E-C8F0-6B46-9FDD-7ABE8B047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6479EE5-8693-CB4F-B278-05E87ACB55A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2366162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arg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27EDF22-9510-42BF-B877-D29C9B5C52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7" y="962336"/>
            <a:ext cx="7129463" cy="1407356"/>
          </a:xfrm>
        </p:spPr>
        <p:txBody>
          <a:bodyPr wrap="square" tIns="0" rIns="0" b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9D2DC2E-F626-4B68-966A-2579FC4DC8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8239" y="955041"/>
            <a:ext cx="1357304" cy="759182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C6D0E2B-6424-43EF-8A83-4585312207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88238" y="2207601"/>
            <a:ext cx="1357304" cy="504690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1000">
                <a:solidFill>
                  <a:schemeClr val="tx1"/>
                </a:solidFill>
              </a:defRPr>
            </a:lvl3pPr>
            <a:lvl4pPr marL="81001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Supporting key metric</a:t>
            </a:r>
          </a:p>
          <a:p>
            <a:pPr lvl="1"/>
            <a:r>
              <a:rPr lang="en-US" dirty="0"/>
              <a:t>XXX</a:t>
            </a:r>
          </a:p>
          <a:p>
            <a:pPr lvl="2"/>
            <a:r>
              <a:rPr lang="en-US" dirty="0"/>
              <a:t>Lorem ipsum </a:t>
            </a:r>
            <a:r>
              <a:rPr lang="en-US" dirty="0" err="1"/>
              <a:t>delor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C21C895-E85B-44B1-B78A-085DD2E9C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337" y="4598162"/>
            <a:ext cx="7129463" cy="128576"/>
          </a:xfrm>
        </p:spPr>
        <p:txBody>
          <a:bodyPr tIns="0" rIns="0" bIns="0" numCol="1" spcCol="0">
            <a:normAutofit/>
          </a:bodyPr>
          <a:lstStyle>
            <a:lvl1pPr>
              <a:lnSpc>
                <a:spcPct val="100000"/>
              </a:lnSpc>
              <a:defRPr sz="600">
                <a:solidFill>
                  <a:schemeClr val="tx1"/>
                </a:solidFill>
              </a:defRPr>
            </a:lvl1pPr>
            <a:lvl2pPr>
              <a:lnSpc>
                <a:spcPts val="1013"/>
              </a:lnSpc>
              <a:defRPr sz="825">
                <a:solidFill>
                  <a:schemeClr val="tx1"/>
                </a:solidFill>
              </a:defRPr>
            </a:lvl2pPr>
            <a:lvl3pPr marL="67501" indent="-67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3pPr>
            <a:lvl4pPr marL="175502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1. Sample footer style </a:t>
            </a:r>
            <a:r>
              <a:rPr lang="en-US" dirty="0" err="1"/>
              <a:t>accatibus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, </a:t>
            </a:r>
            <a:r>
              <a:rPr lang="en-US" dirty="0" err="1"/>
              <a:t>omnihicidus</a:t>
            </a:r>
            <a:r>
              <a:rPr lang="en-US" dirty="0"/>
              <a:t> </a:t>
            </a:r>
            <a:r>
              <a:rPr lang="en-US" dirty="0" err="1"/>
              <a:t>senturias</a:t>
            </a:r>
            <a:r>
              <a:rPr lang="en-US" dirty="0"/>
              <a:t> </a:t>
            </a:r>
            <a:r>
              <a:rPr lang="en-US" dirty="0" err="1"/>
              <a:t>doluptatas</a:t>
            </a:r>
            <a:r>
              <a:rPr lang="en-US" dirty="0"/>
              <a:t> ante </a:t>
            </a:r>
            <a:r>
              <a:rPr lang="en-US" dirty="0" err="1"/>
              <a:t>mpore</a:t>
            </a:r>
            <a:r>
              <a:rPr lang="en-US" dirty="0"/>
              <a:t> is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endundi</a:t>
            </a:r>
            <a:r>
              <a:rPr lang="en-US" dirty="0"/>
              <a:t> </a:t>
            </a:r>
            <a:r>
              <a:rPr lang="en-US" dirty="0" err="1"/>
              <a:t>tassincia</a:t>
            </a:r>
            <a:r>
              <a:rPr lang="en-US" dirty="0"/>
              <a:t> </a:t>
            </a:r>
            <a:r>
              <a:rPr lang="en-US" dirty="0" err="1"/>
              <a:t>volestia</a:t>
            </a:r>
            <a:r>
              <a:rPr lang="en-US" dirty="0"/>
              <a:t> </a:t>
            </a:r>
            <a:r>
              <a:rPr lang="en-US" dirty="0" err="1"/>
              <a:t>nullum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8B6C336E-5055-489E-9622-DE86BAA17B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98035" y="2987933"/>
            <a:ext cx="1357304" cy="504690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1000">
                <a:solidFill>
                  <a:schemeClr val="tx1"/>
                </a:solidFill>
              </a:defRPr>
            </a:lvl3pPr>
            <a:lvl4pPr marL="81001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Supporting key metric</a:t>
            </a:r>
          </a:p>
          <a:p>
            <a:pPr lvl="1"/>
            <a:r>
              <a:rPr lang="en-US" dirty="0"/>
              <a:t>XXX</a:t>
            </a:r>
          </a:p>
          <a:p>
            <a:pPr lvl="2"/>
            <a:r>
              <a:rPr lang="en-US" dirty="0"/>
              <a:t>Lorem ipsum </a:t>
            </a:r>
            <a:r>
              <a:rPr lang="en-US" dirty="0" err="1"/>
              <a:t>delor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80C020-24BC-4300-80C6-E9D04D7FCE75}"/>
              </a:ext>
            </a:extLst>
          </p:cNvPr>
          <p:cNvCxnSpPr>
            <a:cxnSpLocks/>
          </p:cNvCxnSpPr>
          <p:nvPr userDrawn="1"/>
        </p:nvCxnSpPr>
        <p:spPr>
          <a:xfrm>
            <a:off x="7498035" y="2180499"/>
            <a:ext cx="1357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363A9A-E621-4E1E-A3CB-5058E646397E}"/>
              </a:ext>
            </a:extLst>
          </p:cNvPr>
          <p:cNvCxnSpPr>
            <a:cxnSpLocks/>
          </p:cNvCxnSpPr>
          <p:nvPr userDrawn="1"/>
        </p:nvCxnSpPr>
        <p:spPr>
          <a:xfrm>
            <a:off x="7498035" y="2953869"/>
            <a:ext cx="1357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1BFBE22-FA14-694E-A091-E4F1722C5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9F3D608D-8079-D74A-9B2B-94912E012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F90C0E-97AA-FA40-8A56-E3AB0B8970A2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ABC4424F-3618-C240-9CA7-A97AA9286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6540277-5CAA-8342-9EE8-E23C5080EB8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210365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arge text &amp;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27EDF22-9510-42BF-B877-D29C9B5C52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9" y="962336"/>
            <a:ext cx="5689599" cy="1407356"/>
          </a:xfrm>
        </p:spPr>
        <p:txBody>
          <a:bodyPr wrap="square" tIns="0" rIns="0" b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DC6D673-2AB5-448C-B12E-68421CAD66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7339" y="3734931"/>
            <a:ext cx="5689599" cy="126958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ts val="1013"/>
              </a:lnSpc>
              <a:defRPr sz="825">
                <a:solidFill>
                  <a:schemeClr val="tx1"/>
                </a:solidFill>
              </a:defRPr>
            </a:lvl2pPr>
            <a:lvl3pPr marL="0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3pPr>
            <a:lvl4pPr marL="175502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D0605974-DAB6-F24A-8F2E-0A73CBF6596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8376" y="964049"/>
            <a:ext cx="2806963" cy="257975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B8808B8-8952-DA47-8087-A39E38E9B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4E814B6-1650-ED44-A6F6-42DBF0FCC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6953F8-08C9-254B-B281-C9F7D3252451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59FF075-1F60-ED48-8BD3-89B3D7557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2119F5E-546E-7342-973E-B06221D6E0E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268548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6372B9F-9100-D94A-9008-BDF178F6FC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7339" y="961201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7E3F6FEC-C909-154A-80F2-EE44A0C821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7455" y="961201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D145C198-D006-DE41-81E7-50234ED2C2E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7339" y="2106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C7E0D793-9761-8D42-B5F2-DB688D05A71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27455" y="2106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1615753B-E5D6-3A4C-A086-7B9B35649A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87339" y="3258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41B4644E-484A-D24A-9F5A-60187624E7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27455" y="3258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2940F972-31EB-474F-B2A1-EAB724E95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705532FA-E825-3D46-A613-8F159FEDD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4B805A-BDC7-E541-9E28-2D204C3E6AD7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82516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7C99E2B8-B7CE-1B49-BC0D-AA904C2ED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5494C00-1147-A94A-914F-C2A493CD4BE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  <p:sp>
        <p:nvSpPr>
          <p:cNvPr id="46" name="Picture Placeholder 16">
            <a:extLst>
              <a:ext uri="{FF2B5EF4-FFF2-40B4-BE49-F238E27FC236}">
                <a16:creationId xmlns:a16="http://schemas.microsoft.com/office/drawing/2014/main" id="{4CC28E8D-5DAA-8642-BE22-199F64239A3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167571" y="961201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47" name="Picture Placeholder 16">
            <a:extLst>
              <a:ext uri="{FF2B5EF4-FFF2-40B4-BE49-F238E27FC236}">
                <a16:creationId xmlns:a16="http://schemas.microsoft.com/office/drawing/2014/main" id="{4354975D-A5A0-934D-BE2E-9F3FBC9D9FD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607687" y="961201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48" name="Picture Placeholder 16">
            <a:extLst>
              <a:ext uri="{FF2B5EF4-FFF2-40B4-BE49-F238E27FC236}">
                <a16:creationId xmlns:a16="http://schemas.microsoft.com/office/drawing/2014/main" id="{DD2D4603-C95E-0C42-9DC8-1596DB3B06C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167571" y="2106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49" name="Picture Placeholder 16">
            <a:extLst>
              <a:ext uri="{FF2B5EF4-FFF2-40B4-BE49-F238E27FC236}">
                <a16:creationId xmlns:a16="http://schemas.microsoft.com/office/drawing/2014/main" id="{07842FA6-4181-BF4C-869B-34F700F704E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607687" y="2106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50" name="Picture Placeholder 16">
            <a:extLst>
              <a:ext uri="{FF2B5EF4-FFF2-40B4-BE49-F238E27FC236}">
                <a16:creationId xmlns:a16="http://schemas.microsoft.com/office/drawing/2014/main" id="{59A28665-C7C6-C443-88F1-7ADA01689A3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167571" y="3258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51" name="Picture Placeholder 16">
            <a:extLst>
              <a:ext uri="{FF2B5EF4-FFF2-40B4-BE49-F238E27FC236}">
                <a16:creationId xmlns:a16="http://schemas.microsoft.com/office/drawing/2014/main" id="{A9C968D1-7E57-F347-AEEF-A1CB0A51135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07687" y="3258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52" name="Picture Placeholder 16">
            <a:extLst>
              <a:ext uri="{FF2B5EF4-FFF2-40B4-BE49-F238E27FC236}">
                <a16:creationId xmlns:a16="http://schemas.microsoft.com/office/drawing/2014/main" id="{0299982E-5A09-6045-A5B0-A15AE826310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47803" y="961201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53" name="Picture Placeholder 16">
            <a:extLst>
              <a:ext uri="{FF2B5EF4-FFF2-40B4-BE49-F238E27FC236}">
                <a16:creationId xmlns:a16="http://schemas.microsoft.com/office/drawing/2014/main" id="{6D310BE9-B90B-3142-8A10-BDE2EA4E9CD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487921" y="961201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54" name="Picture Placeholder 16">
            <a:extLst>
              <a:ext uri="{FF2B5EF4-FFF2-40B4-BE49-F238E27FC236}">
                <a16:creationId xmlns:a16="http://schemas.microsoft.com/office/drawing/2014/main" id="{1C71C5E7-6A26-9547-8F97-1467C037E68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47803" y="2106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55" name="Picture Placeholder 16">
            <a:extLst>
              <a:ext uri="{FF2B5EF4-FFF2-40B4-BE49-F238E27FC236}">
                <a16:creationId xmlns:a16="http://schemas.microsoft.com/office/drawing/2014/main" id="{A420090E-26C1-CF46-A602-84E536A688A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487921" y="2106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56" name="Picture Placeholder 16">
            <a:extLst>
              <a:ext uri="{FF2B5EF4-FFF2-40B4-BE49-F238E27FC236}">
                <a16:creationId xmlns:a16="http://schemas.microsoft.com/office/drawing/2014/main" id="{4B49E342-9AA3-F44E-A6C1-AA628D7F2C3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047803" y="3258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  <p:sp>
        <p:nvSpPr>
          <p:cNvPr id="57" name="Picture Placeholder 16">
            <a:extLst>
              <a:ext uri="{FF2B5EF4-FFF2-40B4-BE49-F238E27FC236}">
                <a16:creationId xmlns:a16="http://schemas.microsoft.com/office/drawing/2014/main" id="{26B0ECB5-38B4-334D-A4FF-8B771ECADFA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487921" y="3258000"/>
            <a:ext cx="1368000" cy="1078614"/>
          </a:xfrm>
          <a:noFill/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17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 &amp; graph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27EDF22-9510-42BF-B877-D29C9B5C52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7" y="962338"/>
            <a:ext cx="6408737" cy="225110"/>
          </a:xfrm>
        </p:spPr>
        <p:txBody>
          <a:bodyPr tIns="0" rIns="0" bIns="0"/>
          <a:lstStyle>
            <a:lvl1pPr>
              <a:lnSpc>
                <a:spcPct val="100000"/>
              </a:lnSpc>
              <a:defRPr b="1"/>
            </a:lvl1pPr>
            <a:lvl2pPr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AC69-6656-4949-8978-BF30B62F6419}"/>
              </a:ext>
            </a:extLst>
          </p:cNvPr>
          <p:cNvCxnSpPr>
            <a:cxnSpLocks/>
          </p:cNvCxnSpPr>
          <p:nvPr userDrawn="1"/>
        </p:nvCxnSpPr>
        <p:spPr>
          <a:xfrm>
            <a:off x="287338" y="1702800"/>
            <a:ext cx="6408737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3662F-349D-4672-98A0-EB39C9D88EF3}"/>
              </a:ext>
            </a:extLst>
          </p:cNvPr>
          <p:cNvCxnSpPr>
            <a:cxnSpLocks/>
          </p:cNvCxnSpPr>
          <p:nvPr userDrawn="1"/>
        </p:nvCxnSpPr>
        <p:spPr>
          <a:xfrm flipV="1">
            <a:off x="7488617" y="1702800"/>
            <a:ext cx="0" cy="2634388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FC411905-DCF9-461C-8B00-49181EA9E0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85474" y="1691176"/>
            <a:ext cx="1269865" cy="747641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FB3DBAA-A524-384A-A61F-2E7E3AF27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DFA3C0E-55FA-B845-BC41-AFCD69717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FCCDC6-8FEF-DA4D-AED1-677AAA7EF419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EAC00D51-12E4-C042-BFCE-944857842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CA65EC2-0906-324E-8B9D-55489D36885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291080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3529241"/>
            <a:ext cx="7844935" cy="282129"/>
          </a:xfrm>
        </p:spPr>
        <p:txBody>
          <a:bodyPr wrap="square" anchor="b">
            <a:spAutoFit/>
          </a:bodyPr>
          <a:lstStyle>
            <a:lvl1pPr algn="l">
              <a:lnSpc>
                <a:spcPts val="2175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3781978"/>
            <a:ext cx="7844935" cy="3744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2175"/>
              </a:lnSpc>
              <a:buNone/>
              <a:defRPr sz="1900" b="0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GB" noProof="0"/>
              <a:t>Presentation sub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47322-40B4-4100-B320-602DF80E98C9}"/>
              </a:ext>
            </a:extLst>
          </p:cNvPr>
          <p:cNvSpPr txBox="1"/>
          <p:nvPr userDrawn="1"/>
        </p:nvSpPr>
        <p:spPr>
          <a:xfrm>
            <a:off x="288000" y="288000"/>
            <a:ext cx="3565526" cy="1147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85000"/>
              </a:lnSpc>
            </a:pPr>
            <a: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health. </a:t>
            </a:r>
            <a:b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Within reach. </a:t>
            </a:r>
            <a:b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day.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C1E3C9-B768-486A-A6A6-3CE48560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998" y="4860000"/>
            <a:ext cx="2088000" cy="107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/>
              <a:t>PROMOPHARM SA</a:t>
            </a:r>
            <a:endParaRPr lang="de-D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905052-3534-0E44-879E-F87A7E278948}"/>
              </a:ext>
            </a:extLst>
          </p:cNvPr>
          <p:cNvCxnSpPr>
            <a:cxnSpLocks/>
          </p:cNvCxnSpPr>
          <p:nvPr userDrawn="1"/>
        </p:nvCxnSpPr>
        <p:spPr>
          <a:xfrm>
            <a:off x="288000" y="1638000"/>
            <a:ext cx="85686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DC5ADD8-DD29-F340-92F8-313C45717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3335983"/>
            <a:ext cx="409791" cy="15217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C7DEFD-23BF-D24D-8F85-36E969D60345}"/>
              </a:ext>
            </a:extLst>
          </p:cNvPr>
          <p:cNvCxnSpPr>
            <a:cxnSpLocks/>
          </p:cNvCxnSpPr>
          <p:nvPr userDrawn="1"/>
        </p:nvCxnSpPr>
        <p:spPr>
          <a:xfrm>
            <a:off x="288000" y="3384000"/>
            <a:ext cx="83878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98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 &amp; graph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27EDF22-9510-42BF-B877-D29C9B5C52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9" y="962338"/>
            <a:ext cx="6408736" cy="225110"/>
          </a:xfrm>
        </p:spPr>
        <p:txBody>
          <a:bodyPr tIns="0" rIns="0" bIns="0"/>
          <a:lstStyle>
            <a:lvl1pPr>
              <a:lnSpc>
                <a:spcPct val="100000"/>
              </a:lnSpc>
              <a:defRPr b="1"/>
            </a:lvl1pPr>
            <a:lvl2pPr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AC69-6656-4949-8978-BF30B62F6419}"/>
              </a:ext>
            </a:extLst>
          </p:cNvPr>
          <p:cNvCxnSpPr>
            <a:cxnSpLocks/>
          </p:cNvCxnSpPr>
          <p:nvPr userDrawn="1"/>
        </p:nvCxnSpPr>
        <p:spPr>
          <a:xfrm>
            <a:off x="287339" y="1702800"/>
            <a:ext cx="6408736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3662F-349D-4672-98A0-EB39C9D88EF3}"/>
              </a:ext>
            </a:extLst>
          </p:cNvPr>
          <p:cNvCxnSpPr>
            <a:cxnSpLocks/>
          </p:cNvCxnSpPr>
          <p:nvPr userDrawn="1"/>
        </p:nvCxnSpPr>
        <p:spPr>
          <a:xfrm flipV="1">
            <a:off x="7488617" y="1702800"/>
            <a:ext cx="0" cy="2634388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6FAAAF6-8713-4195-9DC8-20E3609CDA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339" y="1796484"/>
            <a:ext cx="2808286" cy="747641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3110C56-4151-460E-9C5C-FE5663605C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474" y="1691176"/>
            <a:ext cx="1269865" cy="747641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2077B70F-44E5-5B48-8752-8F9EA7009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FC81D44-7F74-CF4F-912D-3FBBAF776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5CFF06-4B0C-9B4F-BBED-5570E5AB0A2A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DFA6E418-5C54-1B42-A12B-AB88263B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B1C8E40-E8F9-7843-9225-5BB1BD4808F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183424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 &amp; graph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AC69-6656-4949-8978-BF30B62F6419}"/>
              </a:ext>
            </a:extLst>
          </p:cNvPr>
          <p:cNvCxnSpPr>
            <a:cxnSpLocks/>
          </p:cNvCxnSpPr>
          <p:nvPr userDrawn="1"/>
        </p:nvCxnSpPr>
        <p:spPr>
          <a:xfrm>
            <a:off x="288000" y="1702800"/>
            <a:ext cx="280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3662F-349D-4672-98A0-EB39C9D88EF3}"/>
              </a:ext>
            </a:extLst>
          </p:cNvPr>
          <p:cNvCxnSpPr>
            <a:cxnSpLocks/>
          </p:cNvCxnSpPr>
          <p:nvPr userDrawn="1"/>
        </p:nvCxnSpPr>
        <p:spPr>
          <a:xfrm flipV="1">
            <a:off x="7488617" y="1702800"/>
            <a:ext cx="0" cy="2634388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6FAAAF6-8713-4195-9DC8-20E3609CDA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338" y="1727514"/>
            <a:ext cx="2808287" cy="126958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 b="1">
                <a:solidFill>
                  <a:schemeClr val="tx1"/>
                </a:solidFill>
              </a:defRPr>
            </a:lvl1pPr>
            <a:lvl2pPr>
              <a:lnSpc>
                <a:spcPts val="1013"/>
              </a:lnSpc>
              <a:defRPr sz="825">
                <a:solidFill>
                  <a:schemeClr val="tx1"/>
                </a:solidFill>
              </a:defRPr>
            </a:lvl2pPr>
            <a:lvl3pPr marL="0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3pPr>
            <a:lvl4pPr marL="175502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BE12A8-7D62-4F5E-8A7B-E656E004FBBB}"/>
              </a:ext>
            </a:extLst>
          </p:cNvPr>
          <p:cNvCxnSpPr>
            <a:cxnSpLocks/>
          </p:cNvCxnSpPr>
          <p:nvPr userDrawn="1"/>
        </p:nvCxnSpPr>
        <p:spPr>
          <a:xfrm>
            <a:off x="288000" y="2837724"/>
            <a:ext cx="2807625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FDA429-3E92-4051-BF19-38EF44008964}"/>
              </a:ext>
            </a:extLst>
          </p:cNvPr>
          <p:cNvCxnSpPr>
            <a:cxnSpLocks/>
          </p:cNvCxnSpPr>
          <p:nvPr userDrawn="1"/>
        </p:nvCxnSpPr>
        <p:spPr>
          <a:xfrm>
            <a:off x="3887547" y="1702800"/>
            <a:ext cx="280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F92DA0-B341-48C6-A28A-AD65B010BE11}"/>
              </a:ext>
            </a:extLst>
          </p:cNvPr>
          <p:cNvCxnSpPr>
            <a:cxnSpLocks/>
          </p:cNvCxnSpPr>
          <p:nvPr userDrawn="1"/>
        </p:nvCxnSpPr>
        <p:spPr>
          <a:xfrm>
            <a:off x="3816350" y="1702800"/>
            <a:ext cx="0" cy="2562951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3064108-FA70-415F-A5EB-DEC4ACEC4D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338" y="2860986"/>
            <a:ext cx="2808287" cy="126958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 b="1">
                <a:solidFill>
                  <a:schemeClr val="tx1"/>
                </a:solidFill>
              </a:defRPr>
            </a:lvl1pPr>
            <a:lvl2pPr>
              <a:lnSpc>
                <a:spcPts val="1013"/>
              </a:lnSpc>
              <a:defRPr sz="825">
                <a:solidFill>
                  <a:schemeClr val="tx1"/>
                </a:solidFill>
              </a:defRPr>
            </a:lvl2pPr>
            <a:lvl3pPr marL="0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3pPr>
            <a:lvl4pPr marL="175502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5D9613D-4F7F-42F1-95A1-001FEC5879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94691" y="1727514"/>
            <a:ext cx="2808000" cy="126958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 b="1">
                <a:solidFill>
                  <a:schemeClr val="tx1"/>
                </a:solidFill>
              </a:defRPr>
            </a:lvl1pPr>
            <a:lvl2pPr>
              <a:lnSpc>
                <a:spcPts val="1013"/>
              </a:lnSpc>
              <a:defRPr sz="825">
                <a:solidFill>
                  <a:schemeClr val="tx1"/>
                </a:solidFill>
              </a:defRPr>
            </a:lvl2pPr>
            <a:lvl3pPr marL="0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3pPr>
            <a:lvl4pPr marL="175502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6A6F64B9-DDB6-4DF6-A160-2B4AC037AB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85474" y="1691176"/>
            <a:ext cx="1269865" cy="747641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CC7214A-55E5-4F98-B0C0-11DA4EB4F6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8" y="962338"/>
            <a:ext cx="5812369" cy="225110"/>
          </a:xfrm>
        </p:spPr>
        <p:txBody>
          <a:bodyPr tIns="0" rIns="0" bIns="0"/>
          <a:lstStyle>
            <a:lvl1pPr>
              <a:lnSpc>
                <a:spcPct val="100000"/>
              </a:lnSpc>
              <a:defRPr b="1"/>
            </a:lvl1pPr>
            <a:lvl2pPr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BE14FE34-543B-634C-B05B-AF8B5748A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C99F6314-869C-A34E-A3DC-2FC38008E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6C420FD-9189-7549-A4F2-7D3F7BB6813A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96202D46-C19A-284B-BAA6-A8175C4A4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DC2B1ED-08A2-1748-86DC-02F026FEE1B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1041901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 &amp; graph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B1E2F4F-C8B0-42FA-83C4-9ACDA7A9E7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9949" y="962185"/>
            <a:ext cx="3526401" cy="1407356"/>
          </a:xfrm>
        </p:spPr>
        <p:txBody>
          <a:bodyPr wrap="square" tIns="0" rIns="0" b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EB7577-23E2-4476-AECF-24949F2AB72E}"/>
              </a:ext>
            </a:extLst>
          </p:cNvPr>
          <p:cNvCxnSpPr>
            <a:cxnSpLocks/>
          </p:cNvCxnSpPr>
          <p:nvPr userDrawn="1"/>
        </p:nvCxnSpPr>
        <p:spPr>
          <a:xfrm flipV="1">
            <a:off x="7488617" y="987163"/>
            <a:ext cx="0" cy="300960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BE9FE68-689E-404F-B8EA-4ED97666E5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474" y="962184"/>
            <a:ext cx="1269865" cy="747641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DB3703D-DC74-4CF8-8B3E-5CA7659691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339" y="3191795"/>
            <a:ext cx="3526400" cy="747641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5090D6-7D3D-4A91-B1E0-B5FED077A143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3887788" y="962025"/>
            <a:ext cx="3530995" cy="3009600"/>
          </a:xfrm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 sz="825"/>
            </a:lvl1pPr>
          </a:lstStyle>
          <a:p>
            <a:r>
              <a:rPr lang="en-GB" dirty="0"/>
              <a:t>Click to insert chart or graph</a:t>
            </a:r>
            <a:endParaRPr lang="de-DE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6CBD6D9-B33F-864D-A0B8-0F348EC13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993E46B-3C69-F84E-B7CF-43F046055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ED2E9A-A4BF-264A-84BD-96A7C0DB9F62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0DBAA867-F1CC-1045-B553-0ACDAA8C5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21DD8ED-DE89-1247-B6F1-967381D4D67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1979159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 &amp; graph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9580208E-B535-4DBA-A8C0-6980A66995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9331" y="954881"/>
            <a:ext cx="5677470" cy="266667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 rIns="0" bIns="0" anchor="ctr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insert map</a:t>
            </a:r>
            <a:endParaRPr lang="de-DE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B1E2F4F-C8B0-42FA-83C4-9ACDA7A9E7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338" y="962185"/>
            <a:ext cx="4359022" cy="225110"/>
          </a:xfrm>
        </p:spPr>
        <p:txBody>
          <a:bodyPr wrap="square" tIns="0" rIns="0" bIns="0">
            <a:sp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EB7577-23E2-4476-AECF-24949F2AB72E}"/>
              </a:ext>
            </a:extLst>
          </p:cNvPr>
          <p:cNvCxnSpPr>
            <a:cxnSpLocks/>
          </p:cNvCxnSpPr>
          <p:nvPr userDrawn="1"/>
        </p:nvCxnSpPr>
        <p:spPr>
          <a:xfrm flipV="1">
            <a:off x="7488617" y="987164"/>
            <a:ext cx="0" cy="2634388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F8A6211-AB15-4657-8410-F8A653C5DF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85472" y="2413392"/>
            <a:ext cx="1270800" cy="504690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1000">
                <a:solidFill>
                  <a:schemeClr val="tx1"/>
                </a:solidFill>
              </a:defRPr>
            </a:lvl3pPr>
            <a:lvl4pPr marL="81001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Supporting key metric</a:t>
            </a:r>
          </a:p>
          <a:p>
            <a:pPr lvl="1"/>
            <a:r>
              <a:rPr lang="en-US" dirty="0"/>
              <a:t>XXX</a:t>
            </a:r>
          </a:p>
          <a:p>
            <a:pPr lvl="2"/>
            <a:r>
              <a:rPr lang="en-US" dirty="0"/>
              <a:t>Lorem ipsum </a:t>
            </a:r>
            <a:r>
              <a:rPr lang="en-US" dirty="0" err="1"/>
              <a:t>delor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79083CE-B5BB-457A-BB70-BF70E17C43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85472" y="3134855"/>
            <a:ext cx="1270800" cy="504690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1000">
                <a:solidFill>
                  <a:schemeClr val="tx1"/>
                </a:solidFill>
              </a:defRPr>
            </a:lvl3pPr>
            <a:lvl4pPr marL="81001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Supporting key metric</a:t>
            </a:r>
          </a:p>
          <a:p>
            <a:pPr lvl="1"/>
            <a:r>
              <a:rPr lang="en-US" dirty="0"/>
              <a:t>XXX</a:t>
            </a:r>
          </a:p>
          <a:p>
            <a:pPr lvl="2"/>
            <a:r>
              <a:rPr lang="en-US" dirty="0"/>
              <a:t>Lorem ipsum </a:t>
            </a:r>
            <a:r>
              <a:rPr lang="en-US" dirty="0" err="1"/>
              <a:t>delor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969F1F0-593F-4896-9153-4A52EA0A44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7338" y="1692188"/>
            <a:ext cx="1368425" cy="504690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1000">
                <a:solidFill>
                  <a:schemeClr val="tx1"/>
                </a:solidFill>
              </a:defRPr>
            </a:lvl3pPr>
            <a:lvl4pPr marL="81001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Supporting key metric</a:t>
            </a:r>
          </a:p>
          <a:p>
            <a:pPr lvl="1"/>
            <a:r>
              <a:rPr lang="en-US" dirty="0"/>
              <a:t>XXX</a:t>
            </a:r>
          </a:p>
          <a:p>
            <a:pPr lvl="2"/>
            <a:r>
              <a:rPr lang="en-US" dirty="0"/>
              <a:t>Lorem ipsum </a:t>
            </a:r>
            <a:r>
              <a:rPr lang="en-US" dirty="0" err="1"/>
              <a:t>delor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24E9FEC-DA4D-42D7-B849-31A372D1D9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8" y="2416916"/>
            <a:ext cx="1368425" cy="504690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1000">
                <a:solidFill>
                  <a:schemeClr val="tx1"/>
                </a:solidFill>
              </a:defRPr>
            </a:lvl3pPr>
            <a:lvl4pPr marL="81001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Supporting key metric</a:t>
            </a:r>
          </a:p>
          <a:p>
            <a:pPr lvl="1"/>
            <a:r>
              <a:rPr lang="en-US" dirty="0"/>
              <a:t>XXX</a:t>
            </a:r>
          </a:p>
          <a:p>
            <a:pPr lvl="2"/>
            <a:r>
              <a:rPr lang="en-US" dirty="0"/>
              <a:t>Lorem ipsum </a:t>
            </a:r>
            <a:r>
              <a:rPr lang="en-US" dirty="0" err="1"/>
              <a:t>delor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EC0382F-D000-4E23-8354-13B166E8CA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7338" y="3138787"/>
            <a:ext cx="1368425" cy="504690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1000">
                <a:solidFill>
                  <a:schemeClr val="tx1"/>
                </a:solidFill>
              </a:defRPr>
            </a:lvl3pPr>
            <a:lvl4pPr marL="81001" indent="0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buNone/>
              <a:defRPr sz="825">
                <a:solidFill>
                  <a:schemeClr val="tx1"/>
                </a:solidFill>
              </a:defRPr>
            </a:lvl4pPr>
            <a:lvl5pPr marL="270003" indent="-94501">
              <a:lnSpc>
                <a:spcPts val="1013"/>
              </a:lnSpc>
              <a:spcBef>
                <a:spcPts val="225"/>
              </a:spcBef>
              <a:spcAft>
                <a:spcPts val="225"/>
              </a:spcAft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Supporting key metric</a:t>
            </a:r>
          </a:p>
          <a:p>
            <a:pPr lvl="1"/>
            <a:r>
              <a:rPr lang="en-US" dirty="0"/>
              <a:t>XXX</a:t>
            </a:r>
          </a:p>
          <a:p>
            <a:pPr lvl="2"/>
            <a:r>
              <a:rPr lang="en-US" dirty="0"/>
              <a:t>Lorem ipsum </a:t>
            </a:r>
            <a:r>
              <a:rPr lang="en-US" dirty="0" err="1"/>
              <a:t>delor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32CAB3B-29A6-4AD6-80E2-C2B45B09B5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85475" y="961200"/>
            <a:ext cx="1270800" cy="743793"/>
          </a:xfrm>
        </p:spPr>
        <p:txBody>
          <a:bodyPr wrap="square" tIns="0" rIns="0" bIns="0" numCol="1" spcCol="0">
            <a:spAutoFit/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tx1"/>
                </a:solidFill>
              </a:defRPr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29157E-9766-4616-A0FA-FD01F062427C}"/>
              </a:ext>
            </a:extLst>
          </p:cNvPr>
          <p:cNvCxnSpPr>
            <a:cxnSpLocks/>
          </p:cNvCxnSpPr>
          <p:nvPr userDrawn="1"/>
        </p:nvCxnSpPr>
        <p:spPr>
          <a:xfrm>
            <a:off x="287338" y="1631067"/>
            <a:ext cx="13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7DD370-F4BB-45F4-A779-B5909C0A6C9B}"/>
              </a:ext>
            </a:extLst>
          </p:cNvPr>
          <p:cNvCxnSpPr>
            <a:cxnSpLocks/>
          </p:cNvCxnSpPr>
          <p:nvPr userDrawn="1"/>
        </p:nvCxnSpPr>
        <p:spPr>
          <a:xfrm>
            <a:off x="287338" y="2359730"/>
            <a:ext cx="13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7945E4-947F-4F66-8762-FFEC2D5CECF3}"/>
              </a:ext>
            </a:extLst>
          </p:cNvPr>
          <p:cNvCxnSpPr>
            <a:cxnSpLocks/>
          </p:cNvCxnSpPr>
          <p:nvPr userDrawn="1"/>
        </p:nvCxnSpPr>
        <p:spPr>
          <a:xfrm>
            <a:off x="287338" y="3088392"/>
            <a:ext cx="13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5FCF27-C569-4B00-8B38-12700ADB10F8}"/>
              </a:ext>
            </a:extLst>
          </p:cNvPr>
          <p:cNvCxnSpPr>
            <a:cxnSpLocks/>
          </p:cNvCxnSpPr>
          <p:nvPr userDrawn="1"/>
        </p:nvCxnSpPr>
        <p:spPr>
          <a:xfrm>
            <a:off x="7578328" y="2355905"/>
            <a:ext cx="12708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BA5420-EEDC-4D47-9DD0-63CD76ED0271}"/>
              </a:ext>
            </a:extLst>
          </p:cNvPr>
          <p:cNvCxnSpPr>
            <a:cxnSpLocks/>
          </p:cNvCxnSpPr>
          <p:nvPr userDrawn="1"/>
        </p:nvCxnSpPr>
        <p:spPr>
          <a:xfrm>
            <a:off x="7585472" y="3084905"/>
            <a:ext cx="12708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F5C7D8-5AFB-C949-8392-72FA4B3C62BD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7FB41595-9F11-1A44-BD12-FD6012976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5BDE65B-12D4-B34A-955F-4E8257FA1E0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A946CC8-DCEB-424D-8CEB-FEBF4DB0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93337226-1D39-4640-9CC6-9883C7260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420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33058"/>
            <a:ext cx="8568000" cy="553998"/>
          </a:xfrm>
        </p:spPr>
        <p:txBody>
          <a:bodyPr anchor="t"/>
          <a:lstStyle>
            <a:lvl1pPr>
              <a:lnSpc>
                <a:spcPct val="80000"/>
              </a:lnSpc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Innovation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8000" y="3531945"/>
            <a:ext cx="8568000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AD605-5A6D-4AE3-A7EC-9CCD9DA2933C}"/>
              </a:ext>
            </a:extLst>
          </p:cNvPr>
          <p:cNvCxnSpPr>
            <a:cxnSpLocks/>
          </p:cNvCxnSpPr>
          <p:nvPr userDrawn="1"/>
        </p:nvCxnSpPr>
        <p:spPr>
          <a:xfrm>
            <a:off x="288000" y="17028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64DD9F-30F7-4809-8E3E-0B0FA365E335}"/>
              </a:ext>
            </a:extLst>
          </p:cNvPr>
          <p:cNvCxnSpPr>
            <a:cxnSpLocks/>
          </p:cNvCxnSpPr>
          <p:nvPr userDrawn="1"/>
        </p:nvCxnSpPr>
        <p:spPr>
          <a:xfrm>
            <a:off x="288000" y="34290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C0B0267-74EC-9843-A3E8-221FFF543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2E0E60D-5FE5-4D48-B4D8-1A1D98FDA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947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7C355-2139-4540-8E05-DFA88E0EE04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34000"/>
                </a:schemeClr>
              </a:gs>
              <a:gs pos="38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de-DE" sz="25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5187C04-6C3D-D94C-986F-1E9272BB23E7}"/>
              </a:ext>
            </a:extLst>
          </p:cNvPr>
          <p:cNvSpPr txBox="1">
            <a:spLocks/>
          </p:cNvSpPr>
          <p:nvPr userDrawn="1"/>
        </p:nvSpPr>
        <p:spPr>
          <a:xfrm>
            <a:off x="288000" y="4860000"/>
            <a:ext cx="1143222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600"/>
              </a:lnSpc>
              <a:defRPr sz="1300" kern="1200" spc="-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700" spc="0" baseline="0" dirty="0">
                <a:solidFill>
                  <a:schemeClr val="tx2"/>
                </a:solidFill>
              </a:rPr>
              <a:t>Hikma Pharmaceuticals PLC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3D3578-AB9D-DC49-89D1-AF73933D7BDB}"/>
              </a:ext>
            </a:extLst>
          </p:cNvPr>
          <p:cNvSpPr txBox="1">
            <a:spLocks/>
          </p:cNvSpPr>
          <p:nvPr userDrawn="1"/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171446" rtl="0" eaLnBrk="1" latinLnBrk="0" hangingPunct="1">
              <a:lnSpc>
                <a:spcPct val="100000"/>
              </a:lnSpc>
              <a:defRPr sz="638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891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37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783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7229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8674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120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156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D7560-3336-46DD-9D96-5102D8911CD3}" type="slidenum">
              <a:rPr lang="de-DE" sz="700" smtClean="0"/>
              <a:pPr/>
              <a:t>‹N°›</a:t>
            </a:fld>
            <a:endParaRPr lang="de-DE" sz="7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6C535E7-6144-604C-984C-48E764034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B14AAAC-3210-6045-A8DC-0F84E7D63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33059"/>
            <a:ext cx="8568000" cy="276999"/>
          </a:xfrm>
        </p:spPr>
        <p:txBody>
          <a:bodyPr anchor="t"/>
          <a:lstStyle>
            <a:lvl1pPr>
              <a:lnSpc>
                <a:spcPct val="8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E3E8FF-5E82-A444-82EA-6445DAB75710}"/>
              </a:ext>
            </a:extLst>
          </p:cNvPr>
          <p:cNvCxnSpPr>
            <a:cxnSpLocks/>
          </p:cNvCxnSpPr>
          <p:nvPr userDrawn="1"/>
        </p:nvCxnSpPr>
        <p:spPr>
          <a:xfrm>
            <a:off x="288000" y="17028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1B000-C692-F54E-B499-614A2827FC7B}"/>
              </a:ext>
            </a:extLst>
          </p:cNvPr>
          <p:cNvCxnSpPr>
            <a:cxnSpLocks/>
          </p:cNvCxnSpPr>
          <p:nvPr userDrawn="1"/>
        </p:nvCxnSpPr>
        <p:spPr>
          <a:xfrm>
            <a:off x="288000" y="34290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ABF2005-74B0-CF43-A6EE-21A6150720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3531945"/>
            <a:ext cx="8568000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895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2A6CA9-F5BF-4030-BBAE-0270DA3D5C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34000"/>
                </a:schemeClr>
              </a:gs>
              <a:gs pos="38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A2B005-E5B6-8848-B825-0853B1A1FDF8}"/>
              </a:ext>
            </a:extLst>
          </p:cNvPr>
          <p:cNvSpPr txBox="1">
            <a:spLocks/>
          </p:cNvSpPr>
          <p:nvPr userDrawn="1"/>
        </p:nvSpPr>
        <p:spPr>
          <a:xfrm>
            <a:off x="288000" y="4860000"/>
            <a:ext cx="1143222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600"/>
              </a:lnSpc>
              <a:defRPr sz="1300" kern="1200" spc="-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700" spc="0" baseline="0" dirty="0">
                <a:solidFill>
                  <a:schemeClr val="tx2"/>
                </a:solidFill>
              </a:rPr>
              <a:t>Hikma Pharmaceuticals PLC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D452AFC-FC79-4E4C-938E-4F7F63136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5E18942-F573-4442-974E-48425752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FF51349-B2B1-784C-A67F-985DE4FD5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33059"/>
            <a:ext cx="8568000" cy="276999"/>
          </a:xfrm>
        </p:spPr>
        <p:txBody>
          <a:bodyPr anchor="t"/>
          <a:lstStyle>
            <a:lvl1pPr>
              <a:lnSpc>
                <a:spcPct val="8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74A486-D828-3E4F-8A0C-8DF82F05E15A}"/>
              </a:ext>
            </a:extLst>
          </p:cNvPr>
          <p:cNvCxnSpPr>
            <a:cxnSpLocks/>
          </p:cNvCxnSpPr>
          <p:nvPr userDrawn="1"/>
        </p:nvCxnSpPr>
        <p:spPr>
          <a:xfrm>
            <a:off x="288000" y="17028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AE3885-E0E8-8E45-A238-E760E9357D25}"/>
              </a:ext>
            </a:extLst>
          </p:cNvPr>
          <p:cNvCxnSpPr>
            <a:cxnSpLocks/>
          </p:cNvCxnSpPr>
          <p:nvPr userDrawn="1"/>
        </p:nvCxnSpPr>
        <p:spPr>
          <a:xfrm>
            <a:off x="288000" y="34290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ED3B253-F1AD-C749-B431-24DC5C7034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3531945"/>
            <a:ext cx="8568000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699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2A6CA9-F5BF-4030-BBAE-0270DA3D5C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34000"/>
                </a:schemeClr>
              </a:gs>
              <a:gs pos="38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357A77D-0AFB-0F43-9873-1FAD3F5E36C0}"/>
              </a:ext>
            </a:extLst>
          </p:cNvPr>
          <p:cNvSpPr txBox="1">
            <a:spLocks/>
          </p:cNvSpPr>
          <p:nvPr userDrawn="1"/>
        </p:nvSpPr>
        <p:spPr>
          <a:xfrm>
            <a:off x="288000" y="4860000"/>
            <a:ext cx="1143222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600"/>
              </a:lnSpc>
              <a:defRPr sz="1300" kern="1200" spc="-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700" spc="0" baseline="0" dirty="0">
                <a:solidFill>
                  <a:schemeClr val="tx2"/>
                </a:solidFill>
              </a:rPr>
              <a:t>Hikma Pharmaceuticals PLC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7B16D1F-6773-3F4F-A5F1-AE1158685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A139D06-3066-544C-BCF7-5C72E271F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095BE04-ADF1-1247-9C14-1917AEA98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33059"/>
            <a:ext cx="8568000" cy="276999"/>
          </a:xfrm>
        </p:spPr>
        <p:txBody>
          <a:bodyPr anchor="t"/>
          <a:lstStyle>
            <a:lvl1pPr>
              <a:lnSpc>
                <a:spcPct val="8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81D5E7-894D-AA47-B394-90886B044241}"/>
              </a:ext>
            </a:extLst>
          </p:cNvPr>
          <p:cNvCxnSpPr>
            <a:cxnSpLocks/>
          </p:cNvCxnSpPr>
          <p:nvPr userDrawn="1"/>
        </p:nvCxnSpPr>
        <p:spPr>
          <a:xfrm>
            <a:off x="288000" y="17028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16A58F-6DB7-4847-AED1-9431B2D3C6F8}"/>
              </a:ext>
            </a:extLst>
          </p:cNvPr>
          <p:cNvCxnSpPr>
            <a:cxnSpLocks/>
          </p:cNvCxnSpPr>
          <p:nvPr userDrawn="1"/>
        </p:nvCxnSpPr>
        <p:spPr>
          <a:xfrm>
            <a:off x="288000" y="34290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5B30972-6D1A-7D40-8F90-EA3646FD33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3531945"/>
            <a:ext cx="8568000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082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2A6CA9-F5BF-4030-BBAE-0270DA3D5C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34000"/>
                </a:schemeClr>
              </a:gs>
              <a:gs pos="38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33059"/>
            <a:ext cx="8568000" cy="276999"/>
          </a:xfrm>
        </p:spPr>
        <p:txBody>
          <a:bodyPr anchor="t"/>
          <a:lstStyle>
            <a:lvl1pPr>
              <a:lnSpc>
                <a:spcPct val="8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082EFB-6904-4055-B279-5E4CAB54D873}"/>
              </a:ext>
            </a:extLst>
          </p:cNvPr>
          <p:cNvCxnSpPr>
            <a:cxnSpLocks/>
          </p:cNvCxnSpPr>
          <p:nvPr userDrawn="1"/>
        </p:nvCxnSpPr>
        <p:spPr>
          <a:xfrm>
            <a:off x="288000" y="17028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353A22-1AA4-48BA-BFE6-217A9B28CFBD}"/>
              </a:ext>
            </a:extLst>
          </p:cNvPr>
          <p:cNvCxnSpPr>
            <a:cxnSpLocks/>
          </p:cNvCxnSpPr>
          <p:nvPr userDrawn="1"/>
        </p:nvCxnSpPr>
        <p:spPr>
          <a:xfrm>
            <a:off x="288000" y="34290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7C6E53B-0392-7745-BE8F-6E3E257F4B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3531945"/>
            <a:ext cx="8568000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style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DD42CCF-61D6-9346-B781-197540331242}"/>
              </a:ext>
            </a:extLst>
          </p:cNvPr>
          <p:cNvSpPr txBox="1">
            <a:spLocks/>
          </p:cNvSpPr>
          <p:nvPr userDrawn="1"/>
        </p:nvSpPr>
        <p:spPr>
          <a:xfrm>
            <a:off x="288000" y="4860000"/>
            <a:ext cx="1143222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600"/>
              </a:lnSpc>
              <a:defRPr sz="1300" kern="1200" spc="-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700" spc="0" baseline="0" dirty="0">
                <a:solidFill>
                  <a:schemeClr val="tx2"/>
                </a:solidFill>
              </a:rPr>
              <a:t>Hikma Pharmaceuticals PLC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EEBB465-1E59-6847-8139-24E5DCE40C81}"/>
              </a:ext>
            </a:extLst>
          </p:cNvPr>
          <p:cNvSpPr txBox="1">
            <a:spLocks/>
          </p:cNvSpPr>
          <p:nvPr userDrawn="1"/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171446" rtl="0" eaLnBrk="1" latinLnBrk="0" hangingPunct="1">
              <a:lnSpc>
                <a:spcPct val="100000"/>
              </a:lnSpc>
              <a:defRPr sz="638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891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37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783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7229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8674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120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156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D7560-3336-46DD-9D96-5102D8911CD3}" type="slidenum">
              <a:rPr lang="de-DE" sz="700" smtClean="0"/>
              <a:pPr/>
              <a:t>‹N°›</a:t>
            </a:fld>
            <a:endParaRPr lang="de-DE" sz="700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541C3B8-FEE6-CF45-85D7-2CA2BADEB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7919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2A6CA9-F5BF-4030-BBAE-0270DA3D5C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34000"/>
                </a:schemeClr>
              </a:gs>
              <a:gs pos="38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3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8000" y="3531945"/>
            <a:ext cx="8568000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C399C-E558-4480-AFA6-EC989B558FCD}"/>
              </a:ext>
            </a:extLst>
          </p:cNvPr>
          <p:cNvCxnSpPr>
            <a:cxnSpLocks/>
          </p:cNvCxnSpPr>
          <p:nvPr userDrawn="1"/>
        </p:nvCxnSpPr>
        <p:spPr>
          <a:xfrm>
            <a:off x="288000" y="17028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4C93BC-F279-43F9-BD78-8CBA898A4876}"/>
              </a:ext>
            </a:extLst>
          </p:cNvPr>
          <p:cNvCxnSpPr>
            <a:cxnSpLocks/>
          </p:cNvCxnSpPr>
          <p:nvPr userDrawn="1"/>
        </p:nvCxnSpPr>
        <p:spPr>
          <a:xfrm>
            <a:off x="288000" y="34290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ACA78B8C-13CB-824A-9022-D6E50BDC8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33059"/>
            <a:ext cx="8568000" cy="276999"/>
          </a:xfrm>
        </p:spPr>
        <p:txBody>
          <a:bodyPr anchor="t"/>
          <a:lstStyle>
            <a:lvl1pPr>
              <a:lnSpc>
                <a:spcPct val="8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8B1CC9A-A942-7B46-8437-40C3EC2FB758}"/>
              </a:ext>
            </a:extLst>
          </p:cNvPr>
          <p:cNvSpPr txBox="1">
            <a:spLocks/>
          </p:cNvSpPr>
          <p:nvPr userDrawn="1"/>
        </p:nvSpPr>
        <p:spPr>
          <a:xfrm>
            <a:off x="288000" y="4860000"/>
            <a:ext cx="1143222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600"/>
              </a:lnSpc>
              <a:defRPr sz="1300" kern="1200" spc="-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700" spc="0" baseline="0" dirty="0">
                <a:solidFill>
                  <a:schemeClr val="tx2"/>
                </a:solidFill>
              </a:rPr>
              <a:t>Hikma Pharmaceuticals PLC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9E4CFEE-A935-474C-B948-7BBAB8D02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DEB4931-36F1-104F-BA81-09700C6ED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73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3529241"/>
            <a:ext cx="7844935" cy="282129"/>
          </a:xfrm>
        </p:spPr>
        <p:txBody>
          <a:bodyPr wrap="square" anchor="b">
            <a:spAutoFit/>
          </a:bodyPr>
          <a:lstStyle>
            <a:lvl1pPr algn="l">
              <a:lnSpc>
                <a:spcPts val="2175"/>
              </a:lnSpc>
              <a:defRPr sz="2200"/>
            </a:lvl1pPr>
          </a:lstStyle>
          <a:p>
            <a:r>
              <a:rPr lang="en-GB" noProof="0"/>
              <a:t>Presentation 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3781978"/>
            <a:ext cx="7844935" cy="3744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2175"/>
              </a:lnSpc>
              <a:buNone/>
              <a:defRPr sz="1900" b="0"/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GB" noProof="0"/>
              <a:t>Presentation sub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47322-40B4-4100-B320-602DF80E98C9}"/>
              </a:ext>
            </a:extLst>
          </p:cNvPr>
          <p:cNvSpPr txBox="1"/>
          <p:nvPr userDrawn="1"/>
        </p:nvSpPr>
        <p:spPr>
          <a:xfrm>
            <a:off x="288000" y="288000"/>
            <a:ext cx="3565526" cy="1147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85000"/>
              </a:lnSpc>
            </a:pPr>
            <a:r>
              <a:rPr lang="en-GB" sz="290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health. </a:t>
            </a:r>
            <a:br>
              <a:rPr lang="en-GB" sz="290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90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Within reach. </a:t>
            </a:r>
            <a:br>
              <a:rPr lang="en-GB" sz="290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90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day.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536F71-656F-1C4A-80CC-9FB15D4EB078}"/>
              </a:ext>
            </a:extLst>
          </p:cNvPr>
          <p:cNvCxnSpPr>
            <a:cxnSpLocks/>
          </p:cNvCxnSpPr>
          <p:nvPr userDrawn="1"/>
        </p:nvCxnSpPr>
        <p:spPr>
          <a:xfrm>
            <a:off x="288000" y="1638000"/>
            <a:ext cx="85686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74B74FF-684A-D24F-911C-540670382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87" y="3337200"/>
            <a:ext cx="410068" cy="1522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F1EF4B-4896-0448-A4AA-E4FF03E04BF8}"/>
              </a:ext>
            </a:extLst>
          </p:cNvPr>
          <p:cNvCxnSpPr>
            <a:cxnSpLocks/>
          </p:cNvCxnSpPr>
          <p:nvPr userDrawn="1"/>
        </p:nvCxnSpPr>
        <p:spPr>
          <a:xfrm>
            <a:off x="288000" y="3384000"/>
            <a:ext cx="8387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99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2A6CA9-F5BF-4030-BBAE-0270DA3D5C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34000"/>
                </a:schemeClr>
              </a:gs>
              <a:gs pos="38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3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8000" y="3531945"/>
            <a:ext cx="8568000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91E561-771E-416F-87C7-C523FDCC45EF}"/>
              </a:ext>
            </a:extLst>
          </p:cNvPr>
          <p:cNvCxnSpPr>
            <a:cxnSpLocks/>
          </p:cNvCxnSpPr>
          <p:nvPr userDrawn="1"/>
        </p:nvCxnSpPr>
        <p:spPr>
          <a:xfrm>
            <a:off x="288000" y="17028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079777-D7AF-48B1-AA96-74711AC3633F}"/>
              </a:ext>
            </a:extLst>
          </p:cNvPr>
          <p:cNvCxnSpPr>
            <a:cxnSpLocks/>
          </p:cNvCxnSpPr>
          <p:nvPr userDrawn="1"/>
        </p:nvCxnSpPr>
        <p:spPr>
          <a:xfrm>
            <a:off x="288000" y="34290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934230F-C5BE-F44A-A62D-78D66E146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25" y="333059"/>
            <a:ext cx="8568000" cy="270843"/>
          </a:xfrm>
        </p:spPr>
        <p:txBody>
          <a:bodyPr anchor="t"/>
          <a:lstStyle>
            <a:lvl1pPr>
              <a:lnSpc>
                <a:spcPct val="8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0DCF71C-50DD-B748-B7AE-E914B229F16D}"/>
              </a:ext>
            </a:extLst>
          </p:cNvPr>
          <p:cNvSpPr txBox="1">
            <a:spLocks/>
          </p:cNvSpPr>
          <p:nvPr userDrawn="1"/>
        </p:nvSpPr>
        <p:spPr>
          <a:xfrm>
            <a:off x="288000" y="4860000"/>
            <a:ext cx="1143222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600"/>
              </a:lnSpc>
              <a:defRPr sz="1300" kern="1200" spc="-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700" spc="0" baseline="0" dirty="0">
                <a:solidFill>
                  <a:schemeClr val="tx2"/>
                </a:solidFill>
              </a:rPr>
              <a:t>Hikma Pharmaceuticals PLC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398E32A-83EB-354C-8AE0-9875A645F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A377E22-D85A-724C-80A5-6C99ECE7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92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8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2A6CA9-F5BF-4030-BBAE-0270DA3D5C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34000"/>
                </a:schemeClr>
              </a:gs>
              <a:gs pos="38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33059"/>
            <a:ext cx="8568664" cy="276999"/>
          </a:xfrm>
        </p:spPr>
        <p:txBody>
          <a:bodyPr anchor="t"/>
          <a:lstStyle>
            <a:lvl1pPr>
              <a:lnSpc>
                <a:spcPct val="8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8000" y="3531945"/>
            <a:ext cx="8568664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D84D94-E3FB-45A7-BAA1-88114507857E}"/>
              </a:ext>
            </a:extLst>
          </p:cNvPr>
          <p:cNvCxnSpPr>
            <a:cxnSpLocks/>
          </p:cNvCxnSpPr>
          <p:nvPr userDrawn="1"/>
        </p:nvCxnSpPr>
        <p:spPr>
          <a:xfrm>
            <a:off x="282394" y="3429000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90E571-F539-AC47-A486-6CF2145A47D4}"/>
              </a:ext>
            </a:extLst>
          </p:cNvPr>
          <p:cNvCxnSpPr>
            <a:cxnSpLocks/>
          </p:cNvCxnSpPr>
          <p:nvPr userDrawn="1"/>
        </p:nvCxnSpPr>
        <p:spPr>
          <a:xfrm>
            <a:off x="288010" y="1702800"/>
            <a:ext cx="860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6DA387-A5EC-7A47-9F3D-156756D922FF}"/>
              </a:ext>
            </a:extLst>
          </p:cNvPr>
          <p:cNvSpPr txBox="1">
            <a:spLocks/>
          </p:cNvSpPr>
          <p:nvPr userDrawn="1"/>
        </p:nvSpPr>
        <p:spPr>
          <a:xfrm>
            <a:off x="288000" y="4860000"/>
            <a:ext cx="1143222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600"/>
              </a:lnSpc>
              <a:defRPr sz="1300" kern="1200" spc="-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700" spc="0" baseline="0" dirty="0">
                <a:solidFill>
                  <a:schemeClr val="tx2"/>
                </a:solidFill>
              </a:rPr>
              <a:t>Hikma Pharmaceuticals PLC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A799FE-1DFF-6245-BA06-49D0B619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5CB19E5-D0DA-8B4D-A45A-08E0950BB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570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D1CC032-B213-48C5-9EAC-17A929C43A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7" y="955042"/>
            <a:ext cx="5811195" cy="317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14EB5B-BE04-2F45-ABB9-2BE2E90FADBA}"/>
              </a:ext>
            </a:extLst>
          </p:cNvPr>
          <p:cNvCxnSpPr>
            <a:cxnSpLocks/>
          </p:cNvCxnSpPr>
          <p:nvPr userDrawn="1"/>
        </p:nvCxnSpPr>
        <p:spPr>
          <a:xfrm>
            <a:off x="288000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50BB608-C74E-EC45-81CB-AE81F87E3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72F4232-F8FB-EC42-B267-3C501E21E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6727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6DD6E-9620-984F-8D43-F104302D3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46FD52F-66A7-AE4A-AD59-EEB6D33B6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1449CD-38E0-0249-B091-5F4D16B7E276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9BCCC2C9-6E44-E14D-8AF0-1BED5B0E0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B4EC28B-7990-B24B-9E99-A674DAEB476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6C4353-9AE6-D341-A096-4F8E28883972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87338" y="955675"/>
            <a:ext cx="8569325" cy="3780000"/>
          </a:xfrm>
        </p:spPr>
        <p:txBody>
          <a:bodyPr tIns="1440000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1482996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7B75B2-47EA-49D5-AE90-FEBAA66956FF}"/>
              </a:ext>
            </a:extLst>
          </p:cNvPr>
          <p:cNvCxnSpPr/>
          <p:nvPr userDrawn="1"/>
        </p:nvCxnSpPr>
        <p:spPr>
          <a:xfrm>
            <a:off x="288000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F951969-7957-1249-BDBA-BED7C252A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2B022B-C6CE-1943-9B7D-85885AC6D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029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625B8CC-4A59-0148-B6AD-5DEEA896A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3981-A2E4-D54B-BC1A-EBBFBC6FA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81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B8A218-EA8A-7949-86B0-6DB52FEABAF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34000"/>
                </a:schemeClr>
              </a:gs>
              <a:gs pos="38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3465121"/>
            <a:ext cx="7165975" cy="346249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3781978"/>
            <a:ext cx="7165975" cy="38670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0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GB" noProof="0"/>
              <a:t>Presentation sub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47322-40B4-4100-B320-602DF80E98C9}"/>
              </a:ext>
            </a:extLst>
          </p:cNvPr>
          <p:cNvSpPr txBox="1"/>
          <p:nvPr userDrawn="1"/>
        </p:nvSpPr>
        <p:spPr>
          <a:xfrm>
            <a:off x="288000" y="288000"/>
            <a:ext cx="3565526" cy="1147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85000"/>
              </a:lnSpc>
            </a:pPr>
            <a: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health. </a:t>
            </a:r>
            <a:b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Within reach. </a:t>
            </a:r>
            <a:b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day.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A937380-004B-2947-8A83-4000CF6F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998" y="4860000"/>
            <a:ext cx="2088000" cy="107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/>
              <a:t>PROMOPHARM SA</a:t>
            </a:r>
            <a:endParaRPr lang="de-D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2773CB-676E-0347-BC15-E3D029A97A7C}"/>
              </a:ext>
            </a:extLst>
          </p:cNvPr>
          <p:cNvCxnSpPr>
            <a:cxnSpLocks/>
          </p:cNvCxnSpPr>
          <p:nvPr userDrawn="1"/>
        </p:nvCxnSpPr>
        <p:spPr>
          <a:xfrm>
            <a:off x="288000" y="1638000"/>
            <a:ext cx="85686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726104-D669-B04B-83E6-A64B451DE7EF}"/>
              </a:ext>
            </a:extLst>
          </p:cNvPr>
          <p:cNvCxnSpPr>
            <a:cxnSpLocks/>
          </p:cNvCxnSpPr>
          <p:nvPr userDrawn="1"/>
        </p:nvCxnSpPr>
        <p:spPr>
          <a:xfrm>
            <a:off x="288000" y="3384000"/>
            <a:ext cx="83878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6559B-E17B-2646-8FD4-DC08C431EE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3335983"/>
            <a:ext cx="409791" cy="15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2686C5-A0F9-8B4B-8981-2E1D4FEB8FE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34000"/>
                </a:schemeClr>
              </a:gs>
              <a:gs pos="38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3465121"/>
            <a:ext cx="7165975" cy="346249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3781978"/>
            <a:ext cx="7165975" cy="38670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0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GB" noProof="0"/>
              <a:t>Presentation sub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47322-40B4-4100-B320-602DF80E98C9}"/>
              </a:ext>
            </a:extLst>
          </p:cNvPr>
          <p:cNvSpPr txBox="1"/>
          <p:nvPr userDrawn="1"/>
        </p:nvSpPr>
        <p:spPr>
          <a:xfrm>
            <a:off x="288000" y="288000"/>
            <a:ext cx="3565526" cy="1147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85000"/>
              </a:lnSpc>
            </a:pPr>
            <a: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health. </a:t>
            </a:r>
            <a:b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Within reach. </a:t>
            </a:r>
            <a:b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900" b="1" i="0" u="none" strike="noStrik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day.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69059D1-C75F-5B42-9989-1257FB5A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998" y="4860000"/>
            <a:ext cx="2088000" cy="107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/>
              <a:t>PROMOPHARM SA</a:t>
            </a:r>
            <a:endParaRPr lang="de-DE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F735F4-8EC5-2F42-B300-E1A0DE80A20A}"/>
              </a:ext>
            </a:extLst>
          </p:cNvPr>
          <p:cNvCxnSpPr>
            <a:cxnSpLocks/>
          </p:cNvCxnSpPr>
          <p:nvPr userDrawn="1"/>
        </p:nvCxnSpPr>
        <p:spPr>
          <a:xfrm>
            <a:off x="288000" y="1638000"/>
            <a:ext cx="85686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25FF10-97EC-6D4C-935E-15F72298E1F8}"/>
              </a:ext>
            </a:extLst>
          </p:cNvPr>
          <p:cNvCxnSpPr>
            <a:cxnSpLocks/>
          </p:cNvCxnSpPr>
          <p:nvPr userDrawn="1"/>
        </p:nvCxnSpPr>
        <p:spPr>
          <a:xfrm>
            <a:off x="288000" y="3384000"/>
            <a:ext cx="83878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82560BC-4546-EB4F-87DB-5F83C9658A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3335983"/>
            <a:ext cx="409791" cy="15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C8C6B07-BF32-4EC5-A19B-E2A64FA47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67787"/>
            <a:ext cx="8568663" cy="276999"/>
          </a:xfrm>
        </p:spPr>
        <p:txBody>
          <a:bodyPr tIns="0" rIns="0" bIns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/>
              <a:t>Today’s agenda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0FC00D-B495-4FC1-8F2C-991E730B5EDA}"/>
              </a:ext>
            </a:extLst>
          </p:cNvPr>
          <p:cNvCxnSpPr>
            <a:cxnSpLocks/>
          </p:cNvCxnSpPr>
          <p:nvPr userDrawn="1"/>
        </p:nvCxnSpPr>
        <p:spPr>
          <a:xfrm>
            <a:off x="288000" y="837474"/>
            <a:ext cx="8568663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B479C08-19D9-4890-B07C-F63A7EF881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007" y="1767830"/>
            <a:ext cx="5672932" cy="215444"/>
          </a:xfrm>
        </p:spPr>
        <p:txBody>
          <a:bodyPr wrap="square" tIns="0" rIns="0" bIns="0">
            <a:spAutoFit/>
          </a:bodyPr>
          <a:lstStyle>
            <a:lvl1pPr marL="121502" indent="-121502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D9E07B-D1DE-4028-80A8-CAA65F9940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48376" y="1767830"/>
            <a:ext cx="2808288" cy="215444"/>
          </a:xfrm>
        </p:spPr>
        <p:txBody>
          <a:bodyPr wrap="square" tIns="0" rIns="0" bIns="0">
            <a:spAutoFit/>
          </a:bodyPr>
          <a:lstStyle>
            <a:lvl1pPr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2A15297-7EA2-3646-B06E-845C9087B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90C31C4-08BD-8B42-86BA-086788BE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59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7E5F31-996E-4425-A531-FBD847EC2E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000" y="962336"/>
            <a:ext cx="6408075" cy="1333698"/>
          </a:xfrm>
        </p:spPr>
        <p:txBody>
          <a:bodyPr wrap="square" tIns="0" rIns="0" b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FFDD3EC-3173-2041-B649-3150D7488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4A9EBB9-B755-124D-B08E-ECE7B3FAC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C99E88-B7B6-6546-99A0-7989CC64EFC7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04246745-26A5-A74E-A2E8-8E4776DE9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/>
              <a:t>Title to go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B185E08-8B33-C148-8EEB-F28A19B3CE6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GB" noProof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44591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DB9748-8222-4010-8E09-FF38BB2480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338" y="961200"/>
            <a:ext cx="7133717" cy="2883860"/>
          </a:xfrm>
        </p:spPr>
        <p:txBody>
          <a:bodyPr tIns="0" rIns="0" bIns="0" numCol="2" spcCol="108000">
            <a:noAutofit/>
          </a:bodyPr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 marL="67501" indent="-67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00"/>
            </a:lvl3pPr>
            <a:lvl4pPr marL="175502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00"/>
            </a:lvl4pPr>
            <a:lvl5pPr marL="270003" indent="-9450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6DD6E-9620-984F-8D43-F104302D3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46FD52F-66A7-AE4A-AD59-EEB6D33B6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1449CD-38E0-0249-B091-5F4D16B7E276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9BCCC2C9-6E44-E14D-8AF0-1BED5B0E0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/>
              <a:t>Title to go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B4EC28B-7990-B24B-9E99-A674DAEB476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GB" noProof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42507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938BF74-FC83-409D-A3FB-0728DB9881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338" y="962336"/>
            <a:ext cx="4248149" cy="3276000"/>
          </a:xfrm>
        </p:spPr>
        <p:txBody>
          <a:bodyPr wrap="square" tIns="0" rIns="0" bIns="0"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AA24187-98A6-EF4B-A93D-8FADE86878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8512" y="962336"/>
            <a:ext cx="4246827" cy="3276000"/>
          </a:xfrm>
        </p:spPr>
        <p:txBody>
          <a:bodyPr wrap="square" tIns="0" rIns="0" bIns="0"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AA7D179-2CCC-C242-BA54-A6A743B82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56668E5-0978-7147-81FC-17F76D0F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D4F83C-BD8A-FC4E-80E5-FC09F781354D}"/>
              </a:ext>
            </a:extLst>
          </p:cNvPr>
          <p:cNvCxnSpPr>
            <a:cxnSpLocks/>
          </p:cNvCxnSpPr>
          <p:nvPr userDrawn="1"/>
        </p:nvCxnSpPr>
        <p:spPr>
          <a:xfrm>
            <a:off x="287339" y="837474"/>
            <a:ext cx="85680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AEEE987-676B-6E47-A6C1-7376268FF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41" y="267787"/>
            <a:ext cx="8568000" cy="276999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C7A055C-1A2C-164C-9B48-9B77A8A22C1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7341" y="540000"/>
            <a:ext cx="85680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342904" indent="0">
              <a:buNone/>
              <a:defRPr sz="1500" b="1"/>
            </a:lvl2pPr>
            <a:lvl3pPr marL="685809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n-US" dirty="0"/>
              <a:t>We use our global expertise</a:t>
            </a:r>
          </a:p>
        </p:txBody>
      </p:sp>
    </p:spTree>
    <p:extLst>
      <p:ext uri="{BB962C8B-B14F-4D97-AF65-F5344CB8AC3E}">
        <p14:creationId xmlns:p14="http://schemas.microsoft.com/office/powerpoint/2010/main" val="32573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customXml" Target="../ink/ink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862" y="293727"/>
            <a:ext cx="8561801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GB" noProof="0"/>
              <a:t>Title to go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954882"/>
            <a:ext cx="7129462" cy="260071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/>
          <a:p>
            <a:pPr lvl="0"/>
            <a:r>
              <a:rPr lang="en-GB" noProof="0"/>
              <a:t>Aliquibu samusae nessint magnis eture mpedias dolorepro bea nos de volupta </a:t>
            </a:r>
            <a:br>
              <a:rPr lang="en-GB" noProof="0"/>
            </a:br>
            <a:r>
              <a:rPr lang="en-GB" noProof="0"/>
              <a:t>daest voluptat. </a:t>
            </a:r>
          </a:p>
          <a:p>
            <a:pPr lvl="1"/>
            <a:r>
              <a:rPr lang="en-GB" noProof="0"/>
              <a:t>Large bullet point style</a:t>
            </a:r>
          </a:p>
          <a:p>
            <a:pPr lvl="2"/>
            <a:r>
              <a:rPr lang="en-GB" noProof="0"/>
              <a:t>Aliquibu samusae nessint magnis eture mpedias dolorepro bea nos de volupta </a:t>
            </a:r>
            <a:br>
              <a:rPr lang="en-GB" noProof="0"/>
            </a:br>
            <a:r>
              <a:rPr lang="en-GB" noProof="0"/>
              <a:t>daest voluptat. </a:t>
            </a:r>
          </a:p>
          <a:p>
            <a:pPr lvl="3"/>
            <a:r>
              <a:rPr lang="en-GB" noProof="0"/>
              <a:t>Aliquibu samusae nessint magnis eture mpedias dolorepro bea nos de volupta </a:t>
            </a:r>
            <a:br>
              <a:rPr lang="en-GB" noProof="0"/>
            </a:br>
            <a:r>
              <a:rPr lang="en-GB" noProof="0"/>
              <a:t>daest voluptat. </a:t>
            </a:r>
          </a:p>
          <a:p>
            <a:pPr lvl="4"/>
            <a:r>
              <a:rPr lang="en-GB" noProof="0"/>
              <a:t>Aliquibu samusae nessint magnis eture mpedias dolorepro bea nos de volupta </a:t>
            </a:r>
          </a:p>
          <a:p>
            <a:pPr lvl="5"/>
            <a:r>
              <a:rPr lang="en-GB" noProof="0"/>
              <a:t>Aliquibu samusae nessint magnis eture mpedias dolorepro bea nos de</a:t>
            </a:r>
          </a:p>
          <a:p>
            <a:pPr lvl="5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097" y="4860000"/>
            <a:ext cx="279566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CD7560-3336-46DD-9D96-5102D8911CD3}" type="slidenum">
              <a:rPr lang="en-GB" noProof="0" smtClean="0"/>
              <a:pPr/>
              <a:t>‹N°›</a:t>
            </a:fld>
            <a:endParaRPr lang="en-GB" noProof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232CA0-05CB-474B-AFC1-642C8124C3F6}"/>
                  </a:ext>
                </a:extLst>
              </p14:cNvPr>
              <p14:cNvContentPartPr/>
              <p14:nvPr userDrawn="1"/>
            </p14:nvContentPartPr>
            <p14:xfrm>
              <a:off x="11846550" y="586200"/>
              <a:ext cx="135" cy="135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232CA0-05CB-474B-AFC1-642C8124C3F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843175" y="582825"/>
                <a:ext cx="6750" cy="6750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Footer Placeholder 4">
            <a:extLst>
              <a:ext uri="{FF2B5EF4-FFF2-40B4-BE49-F238E27FC236}">
                <a16:creationId xmlns:a16="http://schemas.microsoft.com/office/drawing/2014/main" id="{8A788A83-FCA2-48CD-AE5E-3887C67E3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4" y="4860000"/>
            <a:ext cx="2087563" cy="10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600"/>
              </a:lnSpc>
              <a:defRPr sz="700" spc="-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noProof="0"/>
              <a:t>PROMOPHARM SA</a:t>
            </a:r>
          </a:p>
        </p:txBody>
      </p:sp>
      <p:sp>
        <p:nvSpPr>
          <p:cNvPr id="69" name="Footer Placeholder 4">
            <a:extLst>
              <a:ext uri="{FF2B5EF4-FFF2-40B4-BE49-F238E27FC236}">
                <a16:creationId xmlns:a16="http://schemas.microsoft.com/office/drawing/2014/main" id="{8D149C5E-04EF-A340-8A05-9B477C5CDB10}"/>
              </a:ext>
            </a:extLst>
          </p:cNvPr>
          <p:cNvSpPr txBox="1">
            <a:spLocks/>
          </p:cNvSpPr>
          <p:nvPr userDrawn="1"/>
        </p:nvSpPr>
        <p:spPr>
          <a:xfrm>
            <a:off x="288000" y="4860000"/>
            <a:ext cx="1143222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600"/>
              </a:lnSpc>
              <a:defRPr sz="1300" kern="1200" spc="-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700" spc="0" baseline="0" noProof="0">
                <a:solidFill>
                  <a:schemeClr val="tx2"/>
                </a:solidFill>
              </a:rPr>
              <a:t>Hikma Pharmaceuticals PLC</a:t>
            </a:r>
          </a:p>
        </p:txBody>
      </p:sp>
    </p:spTree>
    <p:extLst>
      <p:ext uri="{BB962C8B-B14F-4D97-AF65-F5344CB8AC3E}">
        <p14:creationId xmlns:p14="http://schemas.microsoft.com/office/powerpoint/2010/main" val="211850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62" r:id="rId6"/>
    <p:sldLayoutId id="2147483676" r:id="rId7"/>
    <p:sldLayoutId id="2147483677" r:id="rId8"/>
    <p:sldLayoutId id="2147483702" r:id="rId9"/>
    <p:sldLayoutId id="2147483678" r:id="rId10"/>
    <p:sldLayoutId id="2147483700" r:id="rId11"/>
    <p:sldLayoutId id="2147483701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70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63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9" r:id="rId32"/>
    <p:sldLayoutId id="2147483704" r:id="rId33"/>
    <p:sldLayoutId id="2147483697" r:id="rId34"/>
    <p:sldLayoutId id="2147483698" r:id="rId35"/>
  </p:sldLayoutIdLst>
  <p:hf hdr="0" dt="0"/>
  <p:txStyles>
    <p:titleStyle>
      <a:lvl1pPr algn="l" defTabSz="685809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9" rtl="0" eaLnBrk="1" latinLnBrk="0" hangingPunct="1">
        <a:lnSpc>
          <a:spcPct val="95000"/>
        </a:lnSpc>
        <a:spcBef>
          <a:spcPts val="0"/>
        </a:spcBef>
        <a:buFontTx/>
        <a:buNone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809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502" indent="-121502" algn="l" defTabSz="685809" rtl="0" eaLnBrk="1" latinLnBrk="0" hangingPunct="1">
        <a:lnSpc>
          <a:spcPct val="95000"/>
        </a:lnSpc>
        <a:spcBef>
          <a:spcPts val="413"/>
        </a:spcBef>
        <a:spcAft>
          <a:spcPts val="413"/>
        </a:spcAft>
        <a:buClr>
          <a:schemeClr val="tx2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10504" indent="-175502" algn="l" defTabSz="685809" rtl="0" eaLnBrk="1" latinLnBrk="0" hangingPunct="1">
        <a:lnSpc>
          <a:spcPct val="95000"/>
        </a:lnSpc>
        <a:spcBef>
          <a:spcPts val="413"/>
        </a:spcBef>
        <a:spcAft>
          <a:spcPts val="413"/>
        </a:spcAft>
        <a:buClr>
          <a:schemeClr val="accent6"/>
        </a:buClr>
        <a:buFont typeface="Symbol" panose="05050102010706020507" pitchFamily="18" charset="2"/>
        <a:buChar char="-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45506" indent="-175502" algn="l" defTabSz="685809" rtl="0" eaLnBrk="1" latinLnBrk="0" hangingPunct="1">
        <a:lnSpc>
          <a:spcPct val="95000"/>
        </a:lnSpc>
        <a:spcBef>
          <a:spcPts val="413"/>
        </a:spcBef>
        <a:spcAft>
          <a:spcPts val="413"/>
        </a:spcAft>
        <a:buClr>
          <a:schemeClr val="accent6"/>
        </a:buClr>
        <a:buFont typeface="Symbol" panose="05050102010706020507" pitchFamily="18" charset="2"/>
        <a:buChar char="-"/>
        <a:tabLst>
          <a:tab pos="265512" algn="l"/>
        </a:tabLst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21008" indent="-175502" algn="l" defTabSz="685809" rtl="0" eaLnBrk="1" latinLnBrk="0" hangingPunct="1">
        <a:lnSpc>
          <a:spcPct val="95000"/>
        </a:lnSpc>
        <a:spcBef>
          <a:spcPts val="413"/>
        </a:spcBef>
        <a:spcAft>
          <a:spcPts val="413"/>
        </a:spcAft>
        <a:buClr>
          <a:schemeClr val="accent6"/>
        </a:buClr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685809" rtl="0" eaLnBrk="1" latinLnBrk="0" hangingPunct="1">
        <a:lnSpc>
          <a:spcPts val="1200"/>
        </a:lnSpc>
        <a:spcBef>
          <a:spcPts val="0"/>
        </a:spcBef>
        <a:buClr>
          <a:schemeClr val="accent6"/>
        </a:buClr>
        <a:buFont typeface="Symbol" panose="05050102010706020507" pitchFamily="18" charset="2"/>
        <a:buNone/>
        <a:defRPr sz="975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685809" rtl="0" eaLnBrk="1" latinLnBrk="0" hangingPunct="1">
        <a:lnSpc>
          <a:spcPts val="1200"/>
        </a:lnSpc>
        <a:spcBef>
          <a:spcPts val="0"/>
        </a:spcBef>
        <a:buFont typeface="Arial" panose="020B0604020202020204" pitchFamily="34" charset="0"/>
        <a:buNone/>
        <a:defRPr sz="975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685809" rtl="0" eaLnBrk="1" latinLnBrk="0" hangingPunct="1">
        <a:lnSpc>
          <a:spcPts val="1200"/>
        </a:lnSpc>
        <a:spcBef>
          <a:spcPts val="413"/>
        </a:spcBef>
        <a:spcAft>
          <a:spcPts val="413"/>
        </a:spcAft>
        <a:buClr>
          <a:schemeClr val="tx2"/>
        </a:buClr>
        <a:buFont typeface="Arial" panose="020B0604020202020204" pitchFamily="34" charset="0"/>
        <a:buNone/>
        <a:defRPr sz="9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4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9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1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6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4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" userDrawn="1">
          <p15:clr>
            <a:srgbClr val="F26B43"/>
          </p15:clr>
        </p15:guide>
        <p15:guide id="2" orient="horz" pos="3060" userDrawn="1">
          <p15:clr>
            <a:srgbClr val="F26B43"/>
          </p15:clr>
        </p15:guide>
        <p15:guide id="3" pos="181" userDrawn="1">
          <p15:clr>
            <a:srgbClr val="F26B43"/>
          </p15:clr>
        </p15:guide>
        <p15:guide id="4" pos="5579" userDrawn="1">
          <p15:clr>
            <a:srgbClr val="F26B43"/>
          </p15:clr>
        </p15:guide>
        <p15:guide id="5" pos="635" userDrawn="1">
          <p15:clr>
            <a:srgbClr val="F26B43"/>
          </p15:clr>
        </p15:guide>
        <p15:guide id="6" pos="589" userDrawn="1">
          <p15:clr>
            <a:srgbClr val="F26B43"/>
          </p15:clr>
        </p15:guide>
        <p15:guide id="7" pos="1043" userDrawn="1">
          <p15:clr>
            <a:srgbClr val="F26B43"/>
          </p15:clr>
        </p15:guide>
        <p15:guide id="8" pos="1088" userDrawn="1">
          <p15:clr>
            <a:srgbClr val="F26B43"/>
          </p15:clr>
        </p15:guide>
        <p15:guide id="9" pos="1497" userDrawn="1">
          <p15:clr>
            <a:srgbClr val="F26B43"/>
          </p15:clr>
        </p15:guide>
        <p15:guide id="10" pos="1542" userDrawn="1">
          <p15:clr>
            <a:srgbClr val="F26B43"/>
          </p15:clr>
        </p15:guide>
        <p15:guide id="11" pos="1950" userDrawn="1">
          <p15:clr>
            <a:srgbClr val="F26B43"/>
          </p15:clr>
        </p15:guide>
        <p15:guide id="12" pos="1995" userDrawn="1">
          <p15:clr>
            <a:srgbClr val="F26B43"/>
          </p15:clr>
        </p15:guide>
        <p15:guide id="13" pos="2404" userDrawn="1">
          <p15:clr>
            <a:srgbClr val="F26B43"/>
          </p15:clr>
        </p15:guide>
        <p15:guide id="14" pos="2449" userDrawn="1">
          <p15:clr>
            <a:srgbClr val="F26B43"/>
          </p15:clr>
        </p15:guide>
        <p15:guide id="15" pos="4218" userDrawn="1">
          <p15:clr>
            <a:srgbClr val="F26B43"/>
          </p15:clr>
        </p15:guide>
        <p15:guide id="16" pos="2903" userDrawn="1">
          <p15:clr>
            <a:srgbClr val="F26B43"/>
          </p15:clr>
        </p15:guide>
        <p15:guide id="17" pos="3311" userDrawn="1">
          <p15:clr>
            <a:srgbClr val="F26B43"/>
          </p15:clr>
        </p15:guide>
        <p15:guide id="18" pos="3765" userDrawn="1">
          <p15:clr>
            <a:srgbClr val="F26B43"/>
          </p15:clr>
        </p15:guide>
        <p15:guide id="19" pos="4672" userDrawn="1">
          <p15:clr>
            <a:srgbClr val="F26B43"/>
          </p15:clr>
        </p15:guide>
        <p15:guide id="20" pos="5125" userDrawn="1">
          <p15:clr>
            <a:srgbClr val="F26B43"/>
          </p15:clr>
        </p15:guide>
        <p15:guide id="21" pos="2857" userDrawn="1">
          <p15:clr>
            <a:srgbClr val="F26B43"/>
          </p15:clr>
        </p15:guide>
        <p15:guide id="22" pos="3356" userDrawn="1">
          <p15:clr>
            <a:srgbClr val="F26B43"/>
          </p15:clr>
        </p15:guide>
        <p15:guide id="23" pos="4263" userDrawn="1">
          <p15:clr>
            <a:srgbClr val="F26B43"/>
          </p15:clr>
        </p15:guide>
        <p15:guide id="24" pos="3810" userDrawn="1">
          <p15:clr>
            <a:srgbClr val="F26B43"/>
          </p15:clr>
        </p15:guide>
        <p15:guide id="25" pos="4717" userDrawn="1">
          <p15:clr>
            <a:srgbClr val="F26B43"/>
          </p15:clr>
        </p15:guide>
        <p15:guide id="26" pos="5171" userDrawn="1">
          <p15:clr>
            <a:srgbClr val="F26B43"/>
          </p15:clr>
        </p15:guide>
        <p15:guide id="27" orient="horz" pos="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88000" y="3480542"/>
            <a:ext cx="7844935" cy="564257"/>
          </a:xfrm>
        </p:spPr>
        <p:txBody>
          <a:bodyPr/>
          <a:lstStyle/>
          <a:p>
            <a:r>
              <a:rPr lang="fr-FR" sz="2400" dirty="0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Management Report to the </a:t>
            </a:r>
            <a:r>
              <a:rPr lang="fr-FR" sz="2400" dirty="0" err="1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Board</a:t>
            </a:r>
            <a:r>
              <a:rPr lang="fr-FR" sz="2400" dirty="0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 of </a:t>
            </a:r>
            <a:r>
              <a:rPr lang="fr-FR" sz="2400" dirty="0" err="1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Directors</a:t>
            </a:r>
            <a:br>
              <a:rPr lang="fr-FR" sz="2400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915834" y="4691311"/>
            <a:ext cx="1409667" cy="336054"/>
          </a:xfrm>
        </p:spPr>
        <p:txBody>
          <a:bodyPr/>
          <a:lstStyle/>
          <a:p>
            <a:r>
              <a:rPr lang="de-DE" sz="700" dirty="0"/>
              <a:t>PROMOPHARM SA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67" y="1671291"/>
            <a:ext cx="2541181" cy="16992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65" y="1671291"/>
            <a:ext cx="2615610" cy="1699229"/>
          </a:xfrm>
          <a:prstGeom prst="rect">
            <a:avLst/>
          </a:prstGeom>
        </p:spPr>
      </p:pic>
      <p:sp>
        <p:nvSpPr>
          <p:cNvPr id="10" name="Sous-titre 6"/>
          <p:cNvSpPr txBox="1">
            <a:spLocks/>
          </p:cNvSpPr>
          <p:nvPr/>
        </p:nvSpPr>
        <p:spPr>
          <a:xfrm>
            <a:off x="447261" y="3934378"/>
            <a:ext cx="7838074" cy="374461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0" indent="0" algn="l" defTabSz="685809" rtl="0" eaLnBrk="1" latinLnBrk="0" hangingPunct="1">
              <a:lnSpc>
                <a:spcPts val="2175"/>
              </a:lnSpc>
              <a:spcBef>
                <a:spcPts val="0"/>
              </a:spcBef>
              <a:buFontTx/>
              <a:buNone/>
              <a:defRPr sz="1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4" indent="0" algn="ctr" defTabSz="685809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9" indent="0" algn="ctr" defTabSz="685809" rtl="0" eaLnBrk="1" latinLnBrk="0" hangingPunct="1">
              <a:lnSpc>
                <a:spcPct val="95000"/>
              </a:lnSpc>
              <a:spcBef>
                <a:spcPts val="413"/>
              </a:spcBef>
              <a:spcAft>
                <a:spcPts val="413"/>
              </a:spcAft>
              <a:buClr>
                <a:schemeClr val="tx2"/>
              </a:buClr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13" indent="0" algn="ctr" defTabSz="685809" rtl="0" eaLnBrk="1" latinLnBrk="0" hangingPunct="1">
              <a:lnSpc>
                <a:spcPct val="95000"/>
              </a:lnSpc>
              <a:spcBef>
                <a:spcPts val="413"/>
              </a:spcBef>
              <a:spcAft>
                <a:spcPts val="413"/>
              </a:spcAft>
              <a:buClr>
                <a:schemeClr val="accent6"/>
              </a:buClr>
              <a:buFont typeface="Symbol" panose="05050102010706020507" pitchFamily="18" charset="2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17" indent="0" algn="ctr" defTabSz="685809" rtl="0" eaLnBrk="1" latinLnBrk="0" hangingPunct="1">
              <a:lnSpc>
                <a:spcPct val="95000"/>
              </a:lnSpc>
              <a:spcBef>
                <a:spcPts val="413"/>
              </a:spcBef>
              <a:spcAft>
                <a:spcPts val="413"/>
              </a:spcAft>
              <a:buClr>
                <a:schemeClr val="accent6"/>
              </a:buClr>
              <a:buFont typeface="Symbol" panose="05050102010706020507" pitchFamily="18" charset="2"/>
              <a:buNone/>
              <a:tabLst>
                <a:tab pos="265512" algn="l"/>
              </a:tabLst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21" indent="0" algn="ctr" defTabSz="685809" rtl="0" eaLnBrk="1" latinLnBrk="0" hangingPunct="1">
              <a:lnSpc>
                <a:spcPct val="95000"/>
              </a:lnSpc>
              <a:spcBef>
                <a:spcPts val="413"/>
              </a:spcBef>
              <a:spcAft>
                <a:spcPts val="413"/>
              </a:spcAft>
              <a:buClr>
                <a:schemeClr val="accent6"/>
              </a:buClr>
              <a:buFont typeface="Symbol" panose="05050102010706020507" pitchFamily="18" charset="2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057426" indent="0" algn="ctr" defTabSz="685809" rtl="0" eaLnBrk="1" latinLnBrk="0" hangingPunct="1">
              <a:lnSpc>
                <a:spcPts val="1200"/>
              </a:lnSpc>
              <a:spcBef>
                <a:spcPts val="0"/>
              </a:spcBef>
              <a:buClr>
                <a:schemeClr val="accent6"/>
              </a:buClr>
              <a:buFont typeface="Symbol" panose="05050102010706020507" pitchFamily="18" charset="2"/>
              <a:buNone/>
              <a:defRPr sz="12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400330" indent="0" algn="ctr" defTabSz="685809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743234" indent="0" algn="ctr" defTabSz="685809" rtl="0" eaLnBrk="1" latinLnBrk="0" hangingPunct="1">
              <a:lnSpc>
                <a:spcPts val="1200"/>
              </a:lnSpc>
              <a:spcBef>
                <a:spcPts val="413"/>
              </a:spcBef>
              <a:spcAft>
                <a:spcPts val="413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/>
              <a:t>March, </a:t>
            </a:r>
            <a:r>
              <a:rPr lang="de-DE" b="1" dirty="0"/>
              <a:t>26</a:t>
            </a:r>
            <a:r>
              <a:rPr lang="de-DE" b="1" baseline="30000" dirty="0"/>
              <a:t>th</a:t>
            </a:r>
            <a:r>
              <a:rPr lang="de-DE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91881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0161" y="1214430"/>
            <a:ext cx="8236719" cy="30995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Changing of the GM &amp; appointment of new pharmacist Responsible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0718" y="385324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FY 2018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2419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D2A44-D8B9-434C-BF68-CF7CE82201B7}"/>
              </a:ext>
            </a:extLst>
          </p:cNvPr>
          <p:cNvSpPr/>
          <p:nvPr/>
        </p:nvSpPr>
        <p:spPr>
          <a:xfrm>
            <a:off x="756003" y="2050354"/>
            <a:ext cx="763199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17 December,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Brahim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Oulammou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General Manager - Pharmacist Responsible left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Promopharm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board appoints 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Abdelkrim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KABECHE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General Manager,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Mohamed Amine BELGHITI ALAOUI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Pharmacist Responsible.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A7F0A8-5207-9145-B644-D81E9BB7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" y="239568"/>
            <a:ext cx="8590324" cy="677108"/>
          </a:xfrm>
        </p:spPr>
        <p:txBody>
          <a:bodyPr/>
          <a:lstStyle/>
          <a:p>
            <a:r>
              <a:rPr lang="en-US" sz="2400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Management Report to the Board of Directors</a:t>
            </a: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3382" y="1384938"/>
            <a:ext cx="5626100" cy="30183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FY 2018</a:t>
            </a: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altLang="ja-JP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of financial statements</a:t>
            </a: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Full year Expectations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620364" y="2282952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7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" y="384695"/>
            <a:ext cx="56502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fr-FR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9487" y="1041205"/>
            <a:ext cx="8236719" cy="340735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Decline of business performance FY 2018  :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794" y="1611962"/>
            <a:ext cx="7920369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net profit of PROMOPHARM SA for the first half of 2018 decreased by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MnMAD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 compared to the year 2017.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decline was largely caused by a decrease in sales, primarily due to three reasons as has been displayed in the profit warning published on January 25</a:t>
            </a:r>
            <a:r>
              <a:rPr lang="en-US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2019.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Increased competition, in addition to price erosion for some medicines,</a:t>
            </a:r>
          </a:p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Reduction in tender sales,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termination of a distribution agreement with ALES GROUP, and</a:t>
            </a:r>
          </a:p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industry-wide recall of Valsartan imposed by the Ministry of Health.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algn="just">
              <a:spcAft>
                <a:spcPts val="800"/>
              </a:spcAft>
            </a:pP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" y="384695"/>
            <a:ext cx="56502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fr-FR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49" y="1845165"/>
            <a:ext cx="2085975" cy="203835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3361" y="1887804"/>
            <a:ext cx="1621848" cy="187137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performance decline lead </a:t>
            </a:r>
            <a:r>
              <a:rPr lang="en-US" altLang="fr-FR" sz="13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Prompharm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issue a profit warning in compliance of the Casablanca Stock Exchange Regulations.</a:t>
            </a:r>
            <a:endParaRPr lang="en-US" alt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7F457F-41EB-4CF8-8F34-7F69EE1CF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52" y="876300"/>
            <a:ext cx="296704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" y="384695"/>
            <a:ext cx="56502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fr-FR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9487" y="963840"/>
            <a:ext cx="8236719" cy="340735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of business performance FY 2018  :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794" y="1481429"/>
            <a:ext cx="7920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Increased competition, in addition to price erosion for some medicines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780313-0A91-4882-AB4F-AB85D2C09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94" y="2457243"/>
            <a:ext cx="3381576" cy="4885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E7B425F-C90D-40DD-B1A7-B410019F6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94" y="3490240"/>
            <a:ext cx="3381576" cy="488531"/>
          </a:xfrm>
          <a:prstGeom prst="rect">
            <a:avLst/>
          </a:prstGeom>
        </p:spPr>
      </p:pic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CC239544-FA10-495C-8E00-3E2DDBB7F7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805044"/>
              </p:ext>
            </p:extLst>
          </p:nvPr>
        </p:nvGraphicFramePr>
        <p:xfrm>
          <a:off x="4384206" y="19013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50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" y="384695"/>
            <a:ext cx="56502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fr-FR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9487" y="963840"/>
            <a:ext cx="8236719" cy="340735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of business performance in FY 2018  :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794" y="1481429"/>
            <a:ext cx="7920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Reduction in tender sales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BB77292-5AD4-432C-93DE-F7C3F20ED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588716"/>
              </p:ext>
            </p:extLst>
          </p:nvPr>
        </p:nvGraphicFramePr>
        <p:xfrm>
          <a:off x="572794" y="1948977"/>
          <a:ext cx="45184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EF16D920-625C-488C-AC34-8AE70AAE8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289" y="2313303"/>
            <a:ext cx="3834870" cy="7689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A87BC2-5AAB-499D-A4FA-BA87C0FC6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017" y="3363551"/>
            <a:ext cx="834062" cy="9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" y="384695"/>
            <a:ext cx="56502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fr-FR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9487" y="963840"/>
            <a:ext cx="8236719" cy="340735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Decline of business performance in FY 2018  :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794" y="1481429"/>
            <a:ext cx="7920369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termination of a distribution agreement with ALES GROUP, and</a:t>
            </a:r>
          </a:p>
          <a:p>
            <a:pPr marL="457200" lvl="1" algn="just">
              <a:spcAft>
                <a:spcPts val="800"/>
              </a:spcAft>
            </a:pP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67864A-1DC2-466A-9BF6-85977DB9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611" y="2356533"/>
            <a:ext cx="3934595" cy="859453"/>
          </a:xfrm>
          <a:prstGeom prst="rect">
            <a:avLst/>
          </a:prstGeom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2F616849-85AB-4FAA-BEBB-C93CA60E1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298442"/>
              </p:ext>
            </p:extLst>
          </p:nvPr>
        </p:nvGraphicFramePr>
        <p:xfrm>
          <a:off x="572794" y="19489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7D2DDB22-ADE4-4576-AA05-BFFA86678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0" y="3506261"/>
            <a:ext cx="861259" cy="8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" y="384695"/>
            <a:ext cx="56502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fr-FR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9487" y="963840"/>
            <a:ext cx="8236719" cy="340735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of business performance in FY 2018  :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794" y="1481429"/>
            <a:ext cx="7920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industry-wide recall of Valsartan imposed by the Ministry of Health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4DEFF8F-BE4C-4E0F-A4D9-A449F8B7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587" y="2222834"/>
            <a:ext cx="3381576" cy="859453"/>
          </a:xfrm>
          <a:prstGeom prst="rect">
            <a:avLst/>
          </a:prstGeom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BB7722A5-85AE-4811-9A30-A5CB74FD0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09770"/>
              </p:ext>
            </p:extLst>
          </p:nvPr>
        </p:nvGraphicFramePr>
        <p:xfrm>
          <a:off x="572794" y="19489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67451EC9-D703-42F3-A425-F30484954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058" y="3428769"/>
            <a:ext cx="852193" cy="7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" y="384695"/>
            <a:ext cx="56502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fr-FR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6102" y="1050769"/>
            <a:ext cx="8236719" cy="294569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Gross </a:t>
            </a:r>
            <a:r>
              <a:rPr lang="fr-FR" sz="1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r>
              <a:rPr lang="fr-F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2018 vs 2017 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20481" y="3966123"/>
            <a:ext cx="6715456" cy="671050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algn="just">
              <a:tabLst>
                <a:tab pos="638175" algn="l"/>
                <a:tab pos="1212056" algn="l"/>
                <a:tab pos="2219325" algn="l"/>
                <a:tab pos="3074194" algn="l"/>
                <a:tab pos="4069556" algn="l"/>
              </a:tabLst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38175" algn="l"/>
                <a:tab pos="1212056" algn="l"/>
                <a:tab pos="2219325" algn="l"/>
                <a:tab pos="3074194" algn="l"/>
                <a:tab pos="4069556" algn="l"/>
              </a:tabLs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Despite the decrease of sales, Promopharm kept the same level of the gross margin rate approximatively (Increase of 0,6%).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B8AEE2-BA5F-4952-9930-E30E55C6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65" y="1559298"/>
            <a:ext cx="4605470" cy="23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0718" y="385324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FY 2018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2419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10" name="Titre 4">
            <a:extLst>
              <a:ext uri="{FF2B5EF4-FFF2-40B4-BE49-F238E27FC236}">
                <a16:creationId xmlns:a16="http://schemas.microsoft.com/office/drawing/2014/main" id="{3580406A-73C5-4F75-9916-44707409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108306"/>
            <a:ext cx="4304344" cy="100027"/>
          </a:xfrm>
        </p:spPr>
        <p:txBody>
          <a:bodyPr/>
          <a:lstStyle/>
          <a:p>
            <a:r>
              <a:rPr lang="en-US" altLang="en-US" sz="1300" u="sng" dirty="0">
                <a:ea typeface="+mn-ea"/>
              </a:rPr>
              <a:t>- IMS Analysis : Companies with licensors</a:t>
            </a:r>
            <a:endParaRPr lang="fr-FR" sz="1300" u="sng" dirty="0">
              <a:ea typeface="+mn-ea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3846E29-719A-42B3-A412-537636534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250332"/>
              </p:ext>
            </p:extLst>
          </p:nvPr>
        </p:nvGraphicFramePr>
        <p:xfrm>
          <a:off x="648566" y="1443789"/>
          <a:ext cx="4946117" cy="3314387"/>
        </p:xfrm>
        <a:graphic>
          <a:graphicData uri="http://schemas.openxmlformats.org/drawingml/2006/table">
            <a:tbl>
              <a:tblPr/>
              <a:tblGrid>
                <a:gridCol w="1692868">
                  <a:extLst>
                    <a:ext uri="{9D8B030D-6E8A-4147-A177-3AD203B41FA5}">
                      <a16:colId xmlns:a16="http://schemas.microsoft.com/office/drawing/2014/main" val="1899836094"/>
                    </a:ext>
                  </a:extLst>
                </a:gridCol>
                <a:gridCol w="410917">
                  <a:extLst>
                    <a:ext uri="{9D8B030D-6E8A-4147-A177-3AD203B41FA5}">
                      <a16:colId xmlns:a16="http://schemas.microsoft.com/office/drawing/2014/main" val="1354118107"/>
                    </a:ext>
                  </a:extLst>
                </a:gridCol>
                <a:gridCol w="1061143">
                  <a:extLst>
                    <a:ext uri="{9D8B030D-6E8A-4147-A177-3AD203B41FA5}">
                      <a16:colId xmlns:a16="http://schemas.microsoft.com/office/drawing/2014/main" val="944203954"/>
                    </a:ext>
                  </a:extLst>
                </a:gridCol>
                <a:gridCol w="736029">
                  <a:extLst>
                    <a:ext uri="{9D8B030D-6E8A-4147-A177-3AD203B41FA5}">
                      <a16:colId xmlns:a16="http://schemas.microsoft.com/office/drawing/2014/main" val="2082824706"/>
                    </a:ext>
                  </a:extLst>
                </a:gridCol>
                <a:gridCol w="522580">
                  <a:extLst>
                    <a:ext uri="{9D8B030D-6E8A-4147-A177-3AD203B41FA5}">
                      <a16:colId xmlns:a16="http://schemas.microsoft.com/office/drawing/2014/main" val="3387983534"/>
                    </a:ext>
                  </a:extLst>
                </a:gridCol>
                <a:gridCol w="522580">
                  <a:extLst>
                    <a:ext uri="{9D8B030D-6E8A-4147-A177-3AD203B41FA5}">
                      <a16:colId xmlns:a16="http://schemas.microsoft.com/office/drawing/2014/main" val="3109098250"/>
                    </a:ext>
                  </a:extLst>
                </a:gridCol>
              </a:tblGrid>
              <a:tr h="323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Companies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RK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Units</a:t>
                      </a:r>
                      <a:endParaRPr lang="fr-F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Value KMAD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%PPG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%M.S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56976"/>
                  </a:ext>
                </a:extLst>
              </a:tr>
              <a:tr h="297464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MAROC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fr-FR" sz="1000" b="0" i="0" u="none" strike="noStrike" dirty="0">
                        <a:solidFill>
                          <a:srgbClr val="0016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307 699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9 453 622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61903"/>
                  </a:ext>
                </a:extLst>
              </a:tr>
              <a:tr h="30078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COOPER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38 126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945 794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3761"/>
                  </a:ext>
                </a:extLst>
              </a:tr>
              <a:tr h="297464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SANOFI-AVENTIS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25 365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873 035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14628"/>
                  </a:ext>
                </a:extLst>
              </a:tr>
              <a:tr h="30078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SOTHEMA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21 560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837 929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29875"/>
                  </a:ext>
                </a:extLst>
              </a:tr>
              <a:tr h="297464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LAPROPHAN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20 164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626 557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39853"/>
                  </a:ext>
                </a:extLst>
              </a:tr>
              <a:tr h="30078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BOTTU SA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29 849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610 918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6538"/>
                  </a:ext>
                </a:extLst>
              </a:tr>
              <a:tr h="297464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MAPHAR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22 444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594 669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18469"/>
                  </a:ext>
                </a:extLst>
              </a:tr>
              <a:tr h="30078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GSK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11 515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495 645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33030"/>
                  </a:ext>
                </a:extLst>
              </a:tr>
              <a:tr h="297464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  PROMOPHARM-HIKMA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16 130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373 537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39494"/>
                  </a:ext>
                </a:extLst>
              </a:tr>
              <a:tr h="30078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PHARMA 5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15 111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330 446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377244"/>
                  </a:ext>
                </a:extLst>
              </a:tr>
            </a:tbl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75B080AD-808D-4A5C-AB5B-A8CA18B014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698308"/>
              </p:ext>
            </p:extLst>
          </p:nvPr>
        </p:nvGraphicFramePr>
        <p:xfrm>
          <a:off x="6037966" y="1612237"/>
          <a:ext cx="2457468" cy="290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 descr="C:\Users\niken\Desktop\téléchargement.png">
            <a:extLst>
              <a:ext uri="{FF2B5EF4-FFF2-40B4-BE49-F238E27FC236}">
                <a16:creationId xmlns:a16="http://schemas.microsoft.com/office/drawing/2014/main" id="{AC1F3533-AE44-4B98-B245-7C1DAF2C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03" y="4376529"/>
            <a:ext cx="832753" cy="7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A7F0A8-5207-9145-B644-D81E9BB7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" y="401864"/>
            <a:ext cx="8590324" cy="352516"/>
          </a:xfrm>
        </p:spPr>
        <p:txBody>
          <a:bodyPr/>
          <a:lstStyle/>
          <a:p>
            <a:r>
              <a:rPr lang="fr-FR" sz="2400" dirty="0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Management Report to the </a:t>
            </a:r>
            <a:r>
              <a:rPr lang="fr-FR" sz="2400" dirty="0" err="1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Board</a:t>
            </a:r>
            <a:r>
              <a:rPr lang="fr-FR" sz="2400" dirty="0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 of </a:t>
            </a:r>
            <a:r>
              <a:rPr lang="fr-FR" sz="2400" dirty="0" err="1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Directors</a:t>
            </a:r>
            <a:br>
              <a:rPr lang="fr-FR" sz="2000" dirty="0">
                <a:solidFill>
                  <a:schemeClr val="bg1"/>
                </a:solidFill>
              </a:rPr>
            </a:b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3382" y="1384938"/>
            <a:ext cx="5626100" cy="30183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2018</a:t>
            </a: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en-US" altLang="ja-JP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altLang="ja-JP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of financial statements</a:t>
            </a: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Full year Expectations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523382" y="1479387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8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0718" y="385324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FY 2018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2419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10" name="Titre 4">
            <a:extLst>
              <a:ext uri="{FF2B5EF4-FFF2-40B4-BE49-F238E27FC236}">
                <a16:creationId xmlns:a16="http://schemas.microsoft.com/office/drawing/2014/main" id="{3580406A-73C5-4F75-9916-44707409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058292"/>
            <a:ext cx="4304344" cy="200055"/>
          </a:xfrm>
        </p:spPr>
        <p:txBody>
          <a:bodyPr/>
          <a:lstStyle/>
          <a:p>
            <a:r>
              <a:rPr lang="en-US" altLang="en-US" sz="1300" u="sng" dirty="0">
                <a:ea typeface="+mn-ea"/>
              </a:rPr>
              <a:t>- IMS Analysis : Companies without licensors</a:t>
            </a:r>
            <a:endParaRPr lang="fr-FR" sz="1300" u="sng" dirty="0">
              <a:ea typeface="+mn-ea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6BE93E4-849F-4E2F-B946-FCDF0708F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45220"/>
              </p:ext>
            </p:extLst>
          </p:nvPr>
        </p:nvGraphicFramePr>
        <p:xfrm>
          <a:off x="685804" y="1496261"/>
          <a:ext cx="6785812" cy="3153917"/>
        </p:xfrm>
        <a:graphic>
          <a:graphicData uri="http://schemas.openxmlformats.org/drawingml/2006/table">
            <a:tbl>
              <a:tblPr/>
              <a:tblGrid>
                <a:gridCol w="2009809">
                  <a:extLst>
                    <a:ext uri="{9D8B030D-6E8A-4147-A177-3AD203B41FA5}">
                      <a16:colId xmlns:a16="http://schemas.microsoft.com/office/drawing/2014/main" val="1914181627"/>
                    </a:ext>
                  </a:extLst>
                </a:gridCol>
                <a:gridCol w="448574">
                  <a:extLst>
                    <a:ext uri="{9D8B030D-6E8A-4147-A177-3AD203B41FA5}">
                      <a16:colId xmlns:a16="http://schemas.microsoft.com/office/drawing/2014/main" val="444986872"/>
                    </a:ext>
                  </a:extLst>
                </a:gridCol>
                <a:gridCol w="1712512">
                  <a:extLst>
                    <a:ext uri="{9D8B030D-6E8A-4147-A177-3AD203B41FA5}">
                      <a16:colId xmlns:a16="http://schemas.microsoft.com/office/drawing/2014/main" val="3493901862"/>
                    </a:ext>
                  </a:extLst>
                </a:gridCol>
                <a:gridCol w="1080543">
                  <a:extLst>
                    <a:ext uri="{9D8B030D-6E8A-4147-A177-3AD203B41FA5}">
                      <a16:colId xmlns:a16="http://schemas.microsoft.com/office/drawing/2014/main" val="3509291826"/>
                    </a:ext>
                  </a:extLst>
                </a:gridCol>
                <a:gridCol w="767187">
                  <a:extLst>
                    <a:ext uri="{9D8B030D-6E8A-4147-A177-3AD203B41FA5}">
                      <a16:colId xmlns:a16="http://schemas.microsoft.com/office/drawing/2014/main" val="1728258090"/>
                    </a:ext>
                  </a:extLst>
                </a:gridCol>
                <a:gridCol w="767187">
                  <a:extLst>
                    <a:ext uri="{9D8B030D-6E8A-4147-A177-3AD203B41FA5}">
                      <a16:colId xmlns:a16="http://schemas.microsoft.com/office/drawing/2014/main" val="2931534094"/>
                    </a:ext>
                  </a:extLst>
                </a:gridCol>
              </a:tblGrid>
              <a:tr h="47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Products</a:t>
                      </a:r>
                      <a:endParaRPr lang="fr-FR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RK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Units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Value KMAD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%PPG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%M.S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71651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Morocco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fr-FR" sz="1050" b="0" i="0" u="none" strike="noStrike">
                        <a:solidFill>
                          <a:srgbClr val="0016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307 699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9 453 622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73502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SANOFI/SANAV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24 956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840 234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436694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COOPER/COOPER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22 399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582 257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07729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GLAXOSMITHKLIN/GSK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11 481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484 730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3793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BOTTU/BOTTU S.A.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24 799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435 440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79784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PHARMA 5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12 937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290 821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82196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LAPROPHAN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12 260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254 181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68696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SOTHEMA/SOTHEMA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4 758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253 384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634652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    PROMOPHARM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12 576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250 086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57955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PFIZER/PFIZER S.A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7 338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243 637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929590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NOVART PH/NOVARTIS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881" marR="3881" marT="3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3 834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225 100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53340"/>
                  </a:ext>
                </a:extLst>
              </a:tr>
            </a:tbl>
          </a:graphicData>
        </a:graphic>
      </p:graphicFrame>
      <p:pic>
        <p:nvPicPr>
          <p:cNvPr id="13" name="Picture 2" descr="C:\Users\niken\Desktop\téléchargement.png">
            <a:extLst>
              <a:ext uri="{FF2B5EF4-FFF2-40B4-BE49-F238E27FC236}">
                <a16:creationId xmlns:a16="http://schemas.microsoft.com/office/drawing/2014/main" id="{1737824F-D84A-4BA5-A877-21810335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03" y="4376529"/>
            <a:ext cx="832753" cy="7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" y="384695"/>
            <a:ext cx="56502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fr-FR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PROMOPHARM SA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64595" y="1198097"/>
            <a:ext cx="2433954" cy="3471817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 10 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evolution shows positive trend for the 3 first 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(ESAC, BREXIN &amp; ECOCLAV).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UTROGESTAN sales continue 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declining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24,4% compared to 2017. This 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the entry of new 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the market impacting its structure and profitability.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r-FR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3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Geprid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left the competition of top 10 products 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to 2016 disruptions’ </a:t>
            </a:r>
            <a:r>
              <a:rPr lang="en-US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FR" altLang="fr-FR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alt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2557" y="968931"/>
            <a:ext cx="8354539" cy="294569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r-F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Market :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2" descr="C:\Users\niken\Desktop\télécharge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03" y="4376529"/>
            <a:ext cx="832753" cy="7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CA5C561D-354D-406A-8B37-8229EA496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95400"/>
              </p:ext>
            </p:extLst>
          </p:nvPr>
        </p:nvGraphicFramePr>
        <p:xfrm>
          <a:off x="245451" y="1304424"/>
          <a:ext cx="6070290" cy="3395645"/>
        </p:xfrm>
        <a:graphic>
          <a:graphicData uri="http://schemas.openxmlformats.org/drawingml/2006/table">
            <a:tbl>
              <a:tblPr/>
              <a:tblGrid>
                <a:gridCol w="2034231">
                  <a:extLst>
                    <a:ext uri="{9D8B030D-6E8A-4147-A177-3AD203B41FA5}">
                      <a16:colId xmlns:a16="http://schemas.microsoft.com/office/drawing/2014/main" val="3904449854"/>
                    </a:ext>
                  </a:extLst>
                </a:gridCol>
                <a:gridCol w="664385">
                  <a:extLst>
                    <a:ext uri="{9D8B030D-6E8A-4147-A177-3AD203B41FA5}">
                      <a16:colId xmlns:a16="http://schemas.microsoft.com/office/drawing/2014/main" val="2285298559"/>
                    </a:ext>
                  </a:extLst>
                </a:gridCol>
                <a:gridCol w="1130581">
                  <a:extLst>
                    <a:ext uri="{9D8B030D-6E8A-4147-A177-3AD203B41FA5}">
                      <a16:colId xmlns:a16="http://schemas.microsoft.com/office/drawing/2014/main" val="30717393"/>
                    </a:ext>
                  </a:extLst>
                </a:gridCol>
                <a:gridCol w="1062307">
                  <a:extLst>
                    <a:ext uri="{9D8B030D-6E8A-4147-A177-3AD203B41FA5}">
                      <a16:colId xmlns:a16="http://schemas.microsoft.com/office/drawing/2014/main" val="3024126692"/>
                    </a:ext>
                  </a:extLst>
                </a:gridCol>
                <a:gridCol w="550620">
                  <a:extLst>
                    <a:ext uri="{9D8B030D-6E8A-4147-A177-3AD203B41FA5}">
                      <a16:colId xmlns:a16="http://schemas.microsoft.com/office/drawing/2014/main" val="1271280194"/>
                    </a:ext>
                  </a:extLst>
                </a:gridCol>
                <a:gridCol w="628166">
                  <a:extLst>
                    <a:ext uri="{9D8B030D-6E8A-4147-A177-3AD203B41FA5}">
                      <a16:colId xmlns:a16="http://schemas.microsoft.com/office/drawing/2014/main" val="2794761587"/>
                    </a:ext>
                  </a:extLst>
                </a:gridCol>
              </a:tblGrid>
              <a:tr h="31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Products (+000)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Units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Value LC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%PPG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%M.S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18949"/>
                  </a:ext>
                </a:extLst>
              </a:tr>
              <a:tr h="284045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1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PROMOPHARM-HIKMA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fr-FR" sz="1000" b="1" i="0" u="none" strike="noStrike" dirty="0">
                        <a:solidFill>
                          <a:srgbClr val="0016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1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16 130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1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373 537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1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1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73997"/>
                  </a:ext>
                </a:extLst>
              </a:tr>
              <a:tr h="272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ESAC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44 011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15,1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604953"/>
                  </a:ext>
                </a:extLst>
              </a:tr>
              <a:tr h="284045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BREXIN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26 994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17453"/>
                  </a:ext>
                </a:extLst>
              </a:tr>
              <a:tr h="272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ECOCLAV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25 577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890820"/>
                  </a:ext>
                </a:extLst>
              </a:tr>
              <a:tr h="284045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AUREOMYCINE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6 691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24 351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572396"/>
                  </a:ext>
                </a:extLst>
              </a:tr>
              <a:tr h="271955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DERMOFIX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17 366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15768"/>
                  </a:ext>
                </a:extLst>
              </a:tr>
              <a:tr h="284045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UTROGESTAN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16 441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-24,4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50107"/>
                  </a:ext>
                </a:extLst>
              </a:tr>
              <a:tr h="272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ZOLAM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12 358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4682"/>
                  </a:ext>
                </a:extLst>
              </a:tr>
              <a:tr h="284045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ORAPRED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11 949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241065"/>
                  </a:ext>
                </a:extLst>
              </a:tr>
              <a:tr h="27220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FENAC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10 393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34299"/>
                  </a:ext>
                </a:extLst>
              </a:tr>
              <a:tr h="29507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     BUTOVENT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564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10 309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1662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69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A7F0A8-5207-9145-B644-D81E9BB7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" y="351891"/>
            <a:ext cx="8590324" cy="369332"/>
          </a:xfrm>
        </p:spPr>
        <p:txBody>
          <a:bodyPr/>
          <a:lstStyle/>
          <a:p>
            <a:r>
              <a:rPr lang="fr-FR" sz="2400" dirty="0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Management Report to the </a:t>
            </a:r>
            <a:r>
              <a:rPr lang="fr-FR" sz="2400" dirty="0" err="1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Board</a:t>
            </a:r>
            <a:r>
              <a:rPr lang="fr-FR" sz="2400" dirty="0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 of </a:t>
            </a:r>
            <a:r>
              <a:rPr lang="fr-FR" sz="2400" dirty="0" err="1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Directors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3382" y="1384938"/>
            <a:ext cx="5626100" cy="30183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FY 2018</a:t>
            </a: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en-US" altLang="ja-JP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altLang="ja-JP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of financial statements</a:t>
            </a: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Full year Expectations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564942" y="3141932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7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" y="384695"/>
            <a:ext cx="56502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of financial statements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4340" y="910499"/>
            <a:ext cx="8236719" cy="294569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Assets 2018 vs 2017 :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F010C37-6D77-4AC6-80C5-3EEDF203CE90}"/>
              </a:ext>
            </a:extLst>
          </p:cNvPr>
          <p:cNvSpPr txBox="1">
            <a:spLocks/>
          </p:cNvSpPr>
          <p:nvPr/>
        </p:nvSpPr>
        <p:spPr>
          <a:xfrm>
            <a:off x="5696607" y="1082566"/>
            <a:ext cx="2880490" cy="34667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chemeClr val="bg1">
                <a:alpha val="43000"/>
              </a:schemeClr>
            </a:outerShdw>
          </a:effectLst>
          <a:extLst>
            <a:ext uri="{FAA26D3D-D897-4be2-8F04-BA451C77F1D7}"/>
          </a:extLst>
        </p:spPr>
        <p:txBody>
          <a:bodyPr vert="horz" wrap="square" lIns="67500" tIns="35100" rIns="67500" bIns="35100" rtlCol="0" anchor="ctr">
            <a:noAutofit/>
          </a:bodyPr>
          <a:lstStyle>
            <a:defPPr>
              <a:defRPr lang="en-US"/>
            </a:defPPr>
            <a:lvl1pPr marL="0" algn="l" defTabSz="171446" rtl="0" eaLnBrk="1" latinLnBrk="0" hangingPunct="1">
              <a:lnSpc>
                <a:spcPts val="600"/>
              </a:lnSpc>
              <a:defRPr sz="700" kern="1200" spc="-8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891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37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783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7229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8674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120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156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Decrease of </a:t>
            </a:r>
            <a:r>
              <a:rPr lang="en-US" sz="1300" b="1" dirty="0"/>
              <a:t>Fixed Assets </a:t>
            </a:r>
            <a:r>
              <a:rPr lang="en-US" sz="1300" dirty="0"/>
              <a:t>by 5 Mn MAD, mainly explained by PPE depreciation.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sz="1300" dirty="0"/>
          </a:p>
          <a:p>
            <a:pPr marL="128588" indent="-1285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 </a:t>
            </a:r>
            <a:r>
              <a:rPr lang="en-US" sz="1300" b="1" dirty="0"/>
              <a:t>Current Assets </a:t>
            </a:r>
            <a:r>
              <a:rPr lang="en-US" sz="1300" dirty="0"/>
              <a:t>was decreased explained by the decrease of the ‘Account Receivables’ despite the inventory increase.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sz="1300" dirty="0"/>
          </a:p>
          <a:p>
            <a:pPr marL="128588" indent="-1285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300" b="1" dirty="0"/>
              <a:t>Treasury</a:t>
            </a:r>
            <a:r>
              <a:rPr lang="en-US" sz="1300" dirty="0"/>
              <a:t> </a:t>
            </a:r>
            <a:r>
              <a:rPr lang="en-US" sz="1300" dirty="0">
                <a:ea typeface="MS PGothic"/>
              </a:rPr>
              <a:t>keeps the same level as per last year.</a:t>
            </a:r>
            <a:r>
              <a:rPr lang="en-US" sz="13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143D00-8ABF-4577-902D-2D192BB3D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11" y="1328581"/>
            <a:ext cx="4677998" cy="32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40" y="384695"/>
            <a:ext cx="56502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of financial statements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6102" y="970970"/>
            <a:ext cx="8236719" cy="294569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Liabilities 2018 vs 2017 :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518CEAAE-F911-432E-A11B-F09C3DE8799E}"/>
              </a:ext>
            </a:extLst>
          </p:cNvPr>
          <p:cNvSpPr txBox="1">
            <a:spLocks/>
          </p:cNvSpPr>
          <p:nvPr/>
        </p:nvSpPr>
        <p:spPr>
          <a:xfrm>
            <a:off x="6048374" y="1349894"/>
            <a:ext cx="2749362" cy="317366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chemeClr val="bg1">
                <a:alpha val="43000"/>
              </a:schemeClr>
            </a:outerShdw>
          </a:effectLst>
          <a:extLst>
            <a:ext uri="{FAA26D3D-D897-4be2-8F04-BA451C77F1D7}"/>
          </a:extLst>
        </p:spPr>
        <p:txBody>
          <a:bodyPr vert="horz" wrap="square" lIns="67500" tIns="35100" rIns="67500" bIns="35100" rtlCol="0" anchor="ctr">
            <a:normAutofit lnSpcReduction="10000"/>
          </a:bodyPr>
          <a:lstStyle>
            <a:defPPr>
              <a:defRPr lang="en-US"/>
            </a:defPPr>
            <a:lvl1pPr marL="0" algn="l" defTabSz="171446" rtl="0" eaLnBrk="1" latinLnBrk="0" hangingPunct="1">
              <a:lnSpc>
                <a:spcPts val="600"/>
              </a:lnSpc>
              <a:defRPr sz="700" kern="1200" spc="-8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891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37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783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7229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8674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120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156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ea typeface="MS PGothic"/>
              </a:rPr>
              <a:t>Increase of </a:t>
            </a:r>
            <a:r>
              <a:rPr lang="en-US" sz="1300" b="1" dirty="0">
                <a:ea typeface="MS PGothic"/>
              </a:rPr>
              <a:t>Net Equity </a:t>
            </a:r>
            <a:r>
              <a:rPr lang="en-US" sz="1300" dirty="0">
                <a:ea typeface="MS PGothic"/>
              </a:rPr>
              <a:t>as a result of non distribution of dividends.</a:t>
            </a:r>
          </a:p>
          <a:p>
            <a:pPr marL="128588" indent="-1285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ea typeface="MS PGothic"/>
              </a:rPr>
              <a:t>Increase</a:t>
            </a:r>
            <a:r>
              <a:rPr lang="fr-FR" sz="1300" dirty="0">
                <a:ea typeface="MS PGothic"/>
              </a:rPr>
              <a:t> in  </a:t>
            </a:r>
            <a:r>
              <a:rPr lang="en-US" sz="1300" dirty="0">
                <a:ea typeface="MS PGothic"/>
              </a:rPr>
              <a:t>current liabilities, mainly explained by the level of inventory as mentioned in the slide before.</a:t>
            </a:r>
          </a:p>
          <a:p>
            <a:pPr marL="128588" indent="-1285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300" dirty="0">
              <a:ea typeface="MS PGothic"/>
            </a:endParaRPr>
          </a:p>
          <a:p>
            <a:pPr marL="128588" indent="-1285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300" b="1" dirty="0">
                <a:ea typeface="MS PGothic"/>
              </a:rPr>
              <a:t>Treasury Loans</a:t>
            </a:r>
            <a:r>
              <a:rPr lang="en-US" sz="1300" dirty="0">
                <a:ea typeface="MS PGothic"/>
              </a:rPr>
              <a:t> aiming to  re-financing of major importation vendors decrease by 20% compared to last year.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24902F-B690-4E75-AA6A-963AD2306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2" y="1483813"/>
            <a:ext cx="5493927" cy="30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38" y="399791"/>
            <a:ext cx="8709662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of financial statements : P&amp;L 2018 vs 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037085" y="5035500"/>
            <a:ext cx="2087563" cy="10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E0DC5A3C-8DD3-42D2-806B-1098FD7D7E34}"/>
              </a:ext>
            </a:extLst>
          </p:cNvPr>
          <p:cNvSpPr txBox="1">
            <a:spLocks/>
          </p:cNvSpPr>
          <p:nvPr/>
        </p:nvSpPr>
        <p:spPr>
          <a:xfrm>
            <a:off x="5516519" y="1188232"/>
            <a:ext cx="3285067" cy="343636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chemeClr val="bg1">
                <a:alpha val="43000"/>
              </a:schemeClr>
            </a:outerShdw>
          </a:effectLst>
          <a:extLst>
            <a:ext uri="{FAA26D3D-D897-4be2-8F04-BA451C77F1D7}"/>
          </a:extLst>
        </p:spPr>
        <p:txBody>
          <a:bodyPr vert="horz" wrap="square" lIns="67500" tIns="35100" rIns="67500" bIns="35100" rtlCol="0" anchor="ctr">
            <a:noAutofit/>
          </a:bodyPr>
          <a:lstStyle>
            <a:defPPr>
              <a:defRPr lang="en-US"/>
            </a:defPPr>
            <a:lvl1pPr marL="0" algn="l" defTabSz="171446" rtl="0" eaLnBrk="1" latinLnBrk="0" hangingPunct="1">
              <a:lnSpc>
                <a:spcPts val="600"/>
              </a:lnSpc>
              <a:defRPr sz="700" kern="1200" spc="-8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891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37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783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7229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8674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120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156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MS PGothic"/>
              </a:rPr>
              <a:t>Significant decrease in </a:t>
            </a:r>
            <a:r>
              <a:rPr lang="en-US" sz="1400" b="1" dirty="0">
                <a:ea typeface="MS PGothic"/>
              </a:rPr>
              <a:t>EBITDA</a:t>
            </a:r>
            <a:r>
              <a:rPr lang="en-US" sz="1400" dirty="0">
                <a:ea typeface="MS PGothic"/>
              </a:rPr>
              <a:t> -34% is mainly explained by :</a:t>
            </a:r>
          </a:p>
          <a:p>
            <a:pPr marL="128588" indent="-1285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ea typeface="MS PGothic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400" dirty="0">
                <a:ea typeface="MS PGothic"/>
              </a:rPr>
              <a:t>    1- The decrease of </a:t>
            </a:r>
            <a:r>
              <a:rPr lang="en-US" sz="1400" b="1" dirty="0">
                <a:ea typeface="MS PGothic"/>
              </a:rPr>
              <a:t>Sales</a:t>
            </a:r>
            <a:r>
              <a:rPr lang="en-US" sz="1400" dirty="0">
                <a:ea typeface="MS PGothic"/>
              </a:rPr>
              <a:t> by 13%.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sz="1400" dirty="0">
              <a:ea typeface="MS PGothic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400" dirty="0">
                <a:ea typeface="MS PGothic"/>
              </a:rPr>
              <a:t>	2- Increase in </a:t>
            </a:r>
            <a:r>
              <a:rPr lang="en-US" sz="1400" b="1" dirty="0">
                <a:ea typeface="MS PGothic"/>
              </a:rPr>
              <a:t>Operating 	   		expenses</a:t>
            </a:r>
            <a:r>
              <a:rPr lang="en-US" sz="1400" dirty="0">
                <a:ea typeface="MS PGothic"/>
              </a:rPr>
              <a:t> by 12%.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sz="1400" dirty="0">
              <a:ea typeface="MS PGothic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400" dirty="0">
                <a:ea typeface="MS PGothic"/>
              </a:rPr>
              <a:t>   3- Increase of </a:t>
            </a:r>
            <a:r>
              <a:rPr lang="en-US" sz="1400" b="1" dirty="0">
                <a:ea typeface="MS PGothic"/>
              </a:rPr>
              <a:t>Employees Benefits </a:t>
            </a:r>
            <a:r>
              <a:rPr lang="en-US" sz="1400" dirty="0">
                <a:ea typeface="MS PGothic"/>
              </a:rPr>
              <a:t>by 3%.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B1F31D-33C3-4E78-B59F-DD21DA17C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7" y="1151901"/>
            <a:ext cx="4838723" cy="3940091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A7138ABC-F123-4A5D-9CF3-0C7C88E5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02" y="855360"/>
            <a:ext cx="8236719" cy="294569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Net Income 2018 Vs 2017:</a:t>
            </a:r>
          </a:p>
        </p:txBody>
      </p:sp>
    </p:spTree>
    <p:extLst>
      <p:ext uri="{BB962C8B-B14F-4D97-AF65-F5344CB8AC3E}">
        <p14:creationId xmlns:p14="http://schemas.microsoft.com/office/powerpoint/2010/main" val="26889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4339" y="399791"/>
            <a:ext cx="7045247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of financial statements :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26102" y="45132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4339" y="1103514"/>
            <a:ext cx="8236719" cy="30995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Trade payable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1002" y="1598940"/>
            <a:ext cx="76760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just"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compliance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decree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Law N° 3030-12 of the 8th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2012, the table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below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illustrates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 the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closing’s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breakdown, of </a:t>
            </a: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trade</a:t>
            </a: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payable 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due date at the end of the last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04D734A-6ACB-4B07-A424-4C7B2708D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17471"/>
              </p:ext>
            </p:extLst>
          </p:nvPr>
        </p:nvGraphicFramePr>
        <p:xfrm>
          <a:off x="928261" y="2579662"/>
          <a:ext cx="7248873" cy="1822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023">
                  <a:extLst>
                    <a:ext uri="{9D8B030D-6E8A-4147-A177-3AD203B41FA5}">
                      <a16:colId xmlns:a16="http://schemas.microsoft.com/office/drawing/2014/main" val="3580379869"/>
                    </a:ext>
                  </a:extLst>
                </a:gridCol>
                <a:gridCol w="1078475">
                  <a:extLst>
                    <a:ext uri="{9D8B030D-6E8A-4147-A177-3AD203B41FA5}">
                      <a16:colId xmlns:a16="http://schemas.microsoft.com/office/drawing/2014/main" val="2930893195"/>
                    </a:ext>
                  </a:extLst>
                </a:gridCol>
                <a:gridCol w="1078475">
                  <a:extLst>
                    <a:ext uri="{9D8B030D-6E8A-4147-A177-3AD203B41FA5}">
                      <a16:colId xmlns:a16="http://schemas.microsoft.com/office/drawing/2014/main" val="2803724718"/>
                    </a:ext>
                  </a:extLst>
                </a:gridCol>
                <a:gridCol w="1078475">
                  <a:extLst>
                    <a:ext uri="{9D8B030D-6E8A-4147-A177-3AD203B41FA5}">
                      <a16:colId xmlns:a16="http://schemas.microsoft.com/office/drawing/2014/main" val="3924297999"/>
                    </a:ext>
                  </a:extLst>
                </a:gridCol>
                <a:gridCol w="1078475">
                  <a:extLst>
                    <a:ext uri="{9D8B030D-6E8A-4147-A177-3AD203B41FA5}">
                      <a16:colId xmlns:a16="http://schemas.microsoft.com/office/drawing/2014/main" val="2707369497"/>
                    </a:ext>
                  </a:extLst>
                </a:gridCol>
                <a:gridCol w="1078475">
                  <a:extLst>
                    <a:ext uri="{9D8B030D-6E8A-4147-A177-3AD203B41FA5}">
                      <a16:colId xmlns:a16="http://schemas.microsoft.com/office/drawing/2014/main" val="3967843815"/>
                    </a:ext>
                  </a:extLst>
                </a:gridCol>
                <a:gridCol w="1078475">
                  <a:extLst>
                    <a:ext uri="{9D8B030D-6E8A-4147-A177-3AD203B41FA5}">
                      <a16:colId xmlns:a16="http://schemas.microsoft.com/office/drawing/2014/main" val="4096153690"/>
                    </a:ext>
                  </a:extLst>
                </a:gridCol>
              </a:tblGrid>
              <a:tr h="17328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1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fr-FR" sz="600" b="1" u="sng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fr-FR" sz="1100" b="1" u="sng" strike="noStrike" dirty="0">
                          <a:solidFill>
                            <a:schemeClr val="bg1"/>
                          </a:solidFill>
                          <a:effectLst/>
                        </a:rPr>
                        <a:t>Trade </a:t>
                      </a:r>
                      <a:r>
                        <a:rPr lang="fr-FR" sz="1100" b="1" u="sng" strike="noStrike" dirty="0" err="1">
                          <a:solidFill>
                            <a:schemeClr val="bg1"/>
                          </a:solidFill>
                          <a:effectLst/>
                        </a:rPr>
                        <a:t>Paybale</a:t>
                      </a:r>
                      <a:endParaRPr lang="fr-FR" sz="1100" b="1" u="sng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ctr"/>
                      <a:endParaRPr lang="fr-FR" sz="600" b="1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56382"/>
                  </a:ext>
                </a:extLst>
              </a:tr>
              <a:tr h="50335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Total Trade Payable</a:t>
                      </a:r>
                      <a:endParaRPr lang="en-US" sz="11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Not</a:t>
                      </a:r>
                      <a:r>
                        <a:rPr lang="fr-F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1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Yet</a:t>
                      </a:r>
                      <a:r>
                        <a:rPr lang="fr-F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Due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fr-F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63578"/>
                  </a:ext>
                </a:extLst>
              </a:tr>
              <a:tr h="33831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A=B+C+D+E+F</a:t>
                      </a:r>
                      <a:endParaRPr lang="en-US" sz="11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Due (</a:t>
                      </a:r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Less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than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30 </a:t>
                      </a:r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days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Due</a:t>
                      </a:r>
                      <a:r>
                        <a:rPr lang="fr-FR" sz="11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100" b="1" u="none" strike="noStrike" baseline="0" noProof="0" dirty="0">
                          <a:solidFill>
                            <a:schemeClr val="bg1"/>
                          </a:solidFill>
                          <a:effectLst/>
                        </a:rPr>
                        <a:t>Between</a:t>
                      </a:r>
                      <a:r>
                        <a:rPr lang="fr-FR" sz="11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 &amp; 60 </a:t>
                      </a:r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days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Due</a:t>
                      </a:r>
                      <a:r>
                        <a:rPr lang="fr-FR" sz="11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100" b="1" u="none" strike="noStrike" baseline="0" noProof="0" dirty="0">
                          <a:solidFill>
                            <a:schemeClr val="bg1"/>
                          </a:solidFill>
                          <a:effectLst/>
                        </a:rPr>
                        <a:t>Between</a:t>
                      </a:r>
                      <a:r>
                        <a:rPr lang="fr-FR" sz="11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61 &amp; 90 </a:t>
                      </a:r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days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Due (More </a:t>
                      </a:r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Than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90 </a:t>
                      </a:r>
                      <a:r>
                        <a:rPr lang="en-US" sz="11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days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58350"/>
                  </a:ext>
                </a:extLst>
              </a:tr>
              <a:tr h="42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31/12/2018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5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104 511 518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74 348 405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6 261 044</a:t>
                      </a:r>
                    </a:p>
                  </a:txBody>
                  <a:tcPr marL="8252" marR="8252" marT="8252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FR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9 787 583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fr-FR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2 354 758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11 759 726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2" marR="8252" marT="8252" marB="0" anchor="ctr"/>
                </a:tc>
                <a:extLst>
                  <a:ext uri="{0D108BD9-81ED-4DB2-BD59-A6C34878D82A}">
                    <a16:rowId xmlns:a16="http://schemas.microsoft.com/office/drawing/2014/main" val="1402318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A7F0A8-5207-9145-B644-D81E9BB7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" y="414479"/>
            <a:ext cx="8590324" cy="369332"/>
          </a:xfrm>
        </p:spPr>
        <p:txBody>
          <a:bodyPr/>
          <a:lstStyle/>
          <a:p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Management Report to the Board of Directors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3382" y="1384938"/>
            <a:ext cx="5626100" cy="30183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2018</a:t>
            </a: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performance</a:t>
            </a:r>
            <a:endParaRPr lang="en-US" altLang="ja-JP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altLang="ja-JP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of financial statements</a:t>
            </a:r>
          </a:p>
          <a:p>
            <a:pPr marL="447675">
              <a:spcBef>
                <a:spcPts val="6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Full year Expectations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523382" y="3951653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0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7803" y="385324"/>
            <a:ext cx="5217454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Full year Expectations 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68620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pic>
        <p:nvPicPr>
          <p:cNvPr id="9" name="Picture 2" descr="RÃ©sultat de recherche d'images pour &quot;challenges&quot;">
            <a:extLst>
              <a:ext uri="{FF2B5EF4-FFF2-40B4-BE49-F238E27FC236}">
                <a16:creationId xmlns:a16="http://schemas.microsoft.com/office/drawing/2014/main" id="{118A2112-4C72-4BCB-994C-B04B3620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3" y="1708563"/>
            <a:ext cx="4194196" cy="28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challenges&quot;">
            <a:extLst>
              <a:ext uri="{FF2B5EF4-FFF2-40B4-BE49-F238E27FC236}">
                <a16:creationId xmlns:a16="http://schemas.microsoft.com/office/drawing/2014/main" id="{1130C240-130B-4A4A-9F27-8247FC17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15" y="1703669"/>
            <a:ext cx="4219380" cy="28423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3F76C1-8AB7-4504-A401-CB7B64F91488}"/>
              </a:ext>
            </a:extLst>
          </p:cNvPr>
          <p:cNvSpPr/>
          <p:nvPr/>
        </p:nvSpPr>
        <p:spPr>
          <a:xfrm>
            <a:off x="1136642" y="2847844"/>
            <a:ext cx="340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Bio-equivalence for renewal of old products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2962D5-DA50-4D3E-9A0B-7035DEAEBA34}"/>
              </a:ext>
            </a:extLst>
          </p:cNvPr>
          <p:cNvSpPr/>
          <p:nvPr/>
        </p:nvSpPr>
        <p:spPr>
          <a:xfrm>
            <a:off x="1144655" y="3333622"/>
            <a:ext cx="2284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manufacturing trend</a:t>
            </a:r>
            <a:endParaRPr lang="en-GB" sz="1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82562B-B41C-40C5-AA36-3EC3C208FC2F}"/>
              </a:ext>
            </a:extLst>
          </p:cNvPr>
          <p:cNvSpPr/>
          <p:nvPr/>
        </p:nvSpPr>
        <p:spPr>
          <a:xfrm>
            <a:off x="1150704" y="3838230"/>
            <a:ext cx="2622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generics for top 10 products</a:t>
            </a:r>
            <a:endParaRPr lang="en-GB" sz="1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768AF6-F710-4730-9060-BDA1937DB565}"/>
              </a:ext>
            </a:extLst>
          </p:cNvPr>
          <p:cNvSpPr/>
          <p:nvPr/>
        </p:nvSpPr>
        <p:spPr>
          <a:xfrm>
            <a:off x="5428429" y="2862377"/>
            <a:ext cx="3152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increase approval of </a:t>
            </a:r>
            <a:r>
              <a:rPr lang="en-GB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Aureomycine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246333-AB27-440E-8365-44675AB82273}"/>
              </a:ext>
            </a:extLst>
          </p:cNvPr>
          <p:cNvSpPr/>
          <p:nvPr/>
        </p:nvSpPr>
        <p:spPr>
          <a:xfrm>
            <a:off x="5398751" y="3831455"/>
            <a:ext cx="3025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increase approval of injectables </a:t>
            </a:r>
            <a:endParaRPr lang="en-GB" sz="1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11E9BE-DAFD-450C-B2EC-C25FC3441A4D}"/>
              </a:ext>
            </a:extLst>
          </p:cNvPr>
          <p:cNvSpPr/>
          <p:nvPr/>
        </p:nvSpPr>
        <p:spPr>
          <a:xfrm>
            <a:off x="5415091" y="3353254"/>
            <a:ext cx="2181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Noreva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portfolio</a:t>
            </a:r>
            <a:endParaRPr lang="en-GB" sz="12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43AC61-AD1C-42CE-8F18-D8254981E0D8}"/>
              </a:ext>
            </a:extLst>
          </p:cNvPr>
          <p:cNvSpPr/>
          <p:nvPr/>
        </p:nvSpPr>
        <p:spPr>
          <a:xfrm>
            <a:off x="4876800" y="1901804"/>
            <a:ext cx="3791620" cy="861774"/>
          </a:xfrm>
          <a:prstGeom prst="rect">
            <a:avLst/>
          </a:prstGeom>
          <a:solidFill>
            <a:srgbClr val="FBFBFB"/>
          </a:solidFill>
        </p:spPr>
        <p:txBody>
          <a:bodyPr wrap="square">
            <a:spAutoFit/>
          </a:bodyPr>
          <a:lstStyle/>
          <a:p>
            <a:r>
              <a:rPr lang="en-GB" sz="5000" b="1" i="1" dirty="0">
                <a:solidFill>
                  <a:srgbClr val="DE2A00"/>
                </a:solidFill>
                <a:latin typeface="Book Antiqua" panose="02040602050305030304" pitchFamily="18" charset="0"/>
                <a:cs typeface="Arabic Typesetting" panose="020B0604020202020204" pitchFamily="66" charset="-78"/>
              </a:rPr>
              <a:t>Opportunity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65867A-F353-4214-85C7-F6EEC17EBA4B}"/>
              </a:ext>
            </a:extLst>
          </p:cNvPr>
          <p:cNvSpPr/>
          <p:nvPr/>
        </p:nvSpPr>
        <p:spPr>
          <a:xfrm>
            <a:off x="762005" y="1053869"/>
            <a:ext cx="348044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Challenges &amp; Opportunities 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8653E4-36F1-4D61-94D0-08E6726E6282}"/>
              </a:ext>
            </a:extLst>
          </p:cNvPr>
          <p:cNvSpPr/>
          <p:nvPr/>
        </p:nvSpPr>
        <p:spPr>
          <a:xfrm>
            <a:off x="7654659" y="2751558"/>
            <a:ext cx="267337" cy="105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A7F0A8-5207-9145-B644-D81E9BB7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" y="239568"/>
            <a:ext cx="8590324" cy="677108"/>
          </a:xfrm>
        </p:spPr>
        <p:txBody>
          <a:bodyPr/>
          <a:lstStyle/>
          <a:p>
            <a:r>
              <a:rPr lang="en-US" sz="2400">
                <a:solidFill>
                  <a:srgbClr val="003366"/>
                </a:solidFill>
                <a:latin typeface="Calibri" pitchFamily="34" charset="0"/>
                <a:ea typeface="MS PGothic"/>
                <a:cs typeface="Calibri" pitchFamily="34" charset="0"/>
              </a:rPr>
              <a:t>Management Report to the Board of Directors</a:t>
            </a: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64610" y="994502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Full year Expectations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322265" y="1057692"/>
            <a:ext cx="241022" cy="339101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0AEAC018-DE8B-4BAB-BE67-AA7349DEB1F8}"/>
              </a:ext>
            </a:extLst>
          </p:cNvPr>
          <p:cNvSpPr txBox="1">
            <a:spLocks/>
          </p:cNvSpPr>
          <p:nvPr/>
        </p:nvSpPr>
        <p:spPr>
          <a:xfrm>
            <a:off x="740979" y="1391581"/>
            <a:ext cx="7662041" cy="26492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chemeClr val="bg1">
                <a:alpha val="43000"/>
              </a:schemeClr>
            </a:outerShdw>
          </a:effectLst>
          <a:extLst>
            <a:ext uri="{FAA26D3D-D897-4be2-8F04-BA451C77F1D7}"/>
          </a:extLst>
        </p:spPr>
        <p:txBody>
          <a:bodyPr vert="horz" wrap="square" lIns="67500" tIns="35100" rIns="67500" bIns="35100" rtlCol="0" anchor="ctr">
            <a:noAutofit/>
          </a:bodyPr>
          <a:lstStyle>
            <a:defPPr>
              <a:defRPr lang="en-US"/>
            </a:defPPr>
            <a:lvl1pPr marL="0" algn="l" defTabSz="171446" rtl="0" eaLnBrk="1" latinLnBrk="0" hangingPunct="1">
              <a:lnSpc>
                <a:spcPts val="600"/>
              </a:lnSpc>
              <a:defRPr sz="700" kern="1200" spc="-8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891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37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783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7229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8674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120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1566" algn="l" defTabSz="171446" rtl="0" eaLnBrk="1" latinLnBrk="0" hangingPunct="1"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600" dirty="0">
                <a:ea typeface="MS PGothic"/>
              </a:rPr>
              <a:t>We</a:t>
            </a:r>
            <a:r>
              <a:rPr lang="fr-FR" sz="1600" dirty="0">
                <a:ea typeface="MS PGothic"/>
              </a:rPr>
              <a:t> </a:t>
            </a:r>
            <a:r>
              <a:rPr lang="en-US" sz="1600" dirty="0">
                <a:ea typeface="MS PGothic"/>
              </a:rPr>
              <a:t>expect</a:t>
            </a:r>
            <a:r>
              <a:rPr lang="fr-FR" sz="1600" dirty="0">
                <a:ea typeface="MS PGothic"/>
              </a:rPr>
              <a:t> :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fr-FR" sz="1600" dirty="0">
              <a:ea typeface="MS PGothic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1600" dirty="0">
                <a:ea typeface="MS PGothic"/>
              </a:rPr>
              <a:t>Increase</a:t>
            </a:r>
            <a:r>
              <a:rPr lang="fr-FR" sz="1600" dirty="0">
                <a:ea typeface="MS PGothic"/>
              </a:rPr>
              <a:t> of the </a:t>
            </a:r>
            <a:r>
              <a:rPr lang="fr-FR" sz="1600" b="1" dirty="0">
                <a:ea typeface="MS PGothic"/>
              </a:rPr>
              <a:t>Total Sales </a:t>
            </a:r>
            <a:r>
              <a:rPr lang="fr-FR" sz="1600" dirty="0">
                <a:ea typeface="MS PGothic"/>
              </a:rPr>
              <a:t>of 10%.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fr-FR" sz="1600" dirty="0">
              <a:ea typeface="MS PGothic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sz="1600" dirty="0" err="1">
                <a:ea typeface="MS PGothic"/>
              </a:rPr>
              <a:t>Increase</a:t>
            </a:r>
            <a:r>
              <a:rPr lang="fr-FR" sz="1600" dirty="0">
                <a:ea typeface="MS PGothic"/>
              </a:rPr>
              <a:t> of </a:t>
            </a:r>
            <a:r>
              <a:rPr lang="fr-FR" sz="1600" b="1" dirty="0">
                <a:ea typeface="MS PGothic"/>
              </a:rPr>
              <a:t>Net </a:t>
            </a:r>
            <a:r>
              <a:rPr lang="fr-FR" sz="1600" b="1" dirty="0" err="1">
                <a:ea typeface="MS PGothic"/>
              </a:rPr>
              <a:t>Income</a:t>
            </a:r>
            <a:r>
              <a:rPr lang="fr-FR" sz="1600" b="1" dirty="0">
                <a:ea typeface="MS PGothic"/>
              </a:rPr>
              <a:t> </a:t>
            </a:r>
            <a:r>
              <a:rPr lang="fr-FR" sz="1600" dirty="0">
                <a:ea typeface="MS PGothic"/>
              </a:rPr>
              <a:t>by 30% to 40%.</a:t>
            </a:r>
            <a:endParaRPr lang="en-US" sz="1600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6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0718" y="385324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FY 2018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92419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pic>
        <p:nvPicPr>
          <p:cNvPr id="13" name="Picture 2" descr="C:\Users\niken\Desktop\téléchar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53" y="3075965"/>
            <a:ext cx="1014581" cy="9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33" y="979256"/>
            <a:ext cx="80534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   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Sales’ evolution in 2018 :</a:t>
            </a:r>
          </a:p>
          <a:p>
            <a:pPr algn="just"/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1" lvl="1" indent="160338" algn="just">
              <a:buFont typeface="Wingdings" panose="05000000000000000000" pitchFamily="2" charset="2"/>
              <a:buChar char="q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Private Market :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 2018, sales of medicines in Morocco, according to IMS Health, recorded a turnover of 9.5 Bn MAD, an evolution of 5.3% compared to the year 2017. </a:t>
            </a:r>
            <a:r>
              <a:rPr lang="en-US" alt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Promopharm</a:t>
            </a:r>
            <a:r>
              <a:rPr lang="en-US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recorded an increase of 6.7% in term of turnover. 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29996331-03AE-4742-8A3D-6E43E0C5B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662034"/>
              </p:ext>
            </p:extLst>
          </p:nvPr>
        </p:nvGraphicFramePr>
        <p:xfrm>
          <a:off x="1837573" y="2378532"/>
          <a:ext cx="4723704" cy="240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92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PROMOPHARM 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05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0718" y="385324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2018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92419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417090" y="953209"/>
            <a:ext cx="797936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Sales’ evolution in 2018 :</a:t>
            </a:r>
          </a:p>
          <a:p>
            <a:pPr algn="just"/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1" lvl="1" indent="160338" algn="just">
              <a:buFont typeface="Wingdings" panose="05000000000000000000" pitchFamily="2" charset="2"/>
              <a:buChar char="q"/>
            </a:pPr>
            <a:r>
              <a:rPr lang="fr-FR" sz="13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1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r-F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Market :</a:t>
            </a:r>
          </a:p>
          <a:p>
            <a:pPr marL="803271" lvl="1" algn="just"/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</a:pP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</a:pP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</a:pP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</a:pP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</a:pP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1" lvl="1" indent="160338" algn="just">
              <a:buFont typeface="Wingdings" panose="05000000000000000000" pitchFamily="2" charset="2"/>
              <a:buChar char="q"/>
            </a:pPr>
            <a:r>
              <a:rPr lang="fr-FR" sz="13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Public Sales :</a:t>
            </a:r>
          </a:p>
          <a:p>
            <a:pPr marL="803271" lvl="1" indent="160338" algn="just">
              <a:buFont typeface="Wingdings" panose="05000000000000000000" pitchFamily="2" charset="2"/>
              <a:buChar char="q"/>
            </a:pPr>
            <a:endParaRPr lang="fr-FR" sz="1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spcAft>
                <a:spcPts val="600"/>
              </a:spcAft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			The tender sales have been </a:t>
            </a: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negatively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impacted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2018 due to :</a:t>
            </a:r>
          </a:p>
          <a:p>
            <a:pPr marL="800087" lvl="4" indent="-285750" algn="just">
              <a:spcAft>
                <a:spcPts val="600"/>
              </a:spcAft>
              <a:buFontTx/>
              <a:buChar char="-"/>
            </a:pP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the volumes of tender </a:t>
            </a: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at the end of 2017 on one hand;</a:t>
            </a:r>
          </a:p>
          <a:p>
            <a:pPr marL="800087" lvl="4" indent="-285750" algn="just">
              <a:buFontTx/>
              <a:buChar char="-"/>
            </a:pP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delaying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the notifications of 2018 tenders’ </a:t>
            </a: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F286629-482A-48D4-A99E-7F95B543ED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583448"/>
              </p:ext>
            </p:extLst>
          </p:nvPr>
        </p:nvGraphicFramePr>
        <p:xfrm>
          <a:off x="4099216" y="827371"/>
          <a:ext cx="4140996" cy="275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695D225-CB6E-46AD-BD50-368B4E9F1663}"/>
              </a:ext>
            </a:extLst>
          </p:cNvPr>
          <p:cNvSpPr/>
          <p:nvPr/>
        </p:nvSpPr>
        <p:spPr>
          <a:xfrm>
            <a:off x="993913" y="1879253"/>
            <a:ext cx="279997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alt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fr-FR" alt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fr-FR" alt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of Promopharm </a:t>
            </a:r>
            <a:r>
              <a:rPr lang="fr-FR" alt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achieves</a:t>
            </a:r>
            <a:r>
              <a:rPr lang="fr-FR" alt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3,9% of the total local </a:t>
            </a:r>
            <a:r>
              <a:rPr lang="fr-FR" alt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fr-FR" alt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alt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medicines</a:t>
            </a:r>
            <a:r>
              <a:rPr lang="fr-FR" alt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alt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r-FR" alt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300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fr-FR" altLang="fr-FR" sz="13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818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0718" y="385324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2018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111" y="1104853"/>
            <a:ext cx="8236719" cy="771623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New MA :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Promopharm's portfolio has expanded in 2018 by obtaining new Marketing Authorizations, which include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30154"/>
              </p:ext>
            </p:extLst>
          </p:nvPr>
        </p:nvGraphicFramePr>
        <p:xfrm>
          <a:off x="1029956" y="2208193"/>
          <a:ext cx="6895832" cy="1698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2918">
                  <a:extLst>
                    <a:ext uri="{9D8B030D-6E8A-4147-A177-3AD203B41FA5}">
                      <a16:colId xmlns:a16="http://schemas.microsoft.com/office/drawing/2014/main" val="2882577564"/>
                    </a:ext>
                  </a:extLst>
                </a:gridCol>
                <a:gridCol w="3722914">
                  <a:extLst>
                    <a:ext uri="{9D8B030D-6E8A-4147-A177-3AD203B41FA5}">
                      <a16:colId xmlns:a16="http://schemas.microsoft.com/office/drawing/2014/main" val="3695171376"/>
                    </a:ext>
                  </a:extLst>
                </a:gridCol>
              </a:tblGrid>
              <a:tr h="4451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 Name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86328"/>
                  </a:ext>
                </a:extLst>
              </a:tr>
              <a:tr h="2020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DUSTA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Benign</a:t>
                      </a:r>
                      <a:r>
                        <a:rPr lang="fr-F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35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Prostatic</a:t>
                      </a:r>
                      <a:r>
                        <a:rPr lang="fr-F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Hypertrophic</a:t>
                      </a:r>
                      <a:endParaRPr lang="fr-FR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6568402"/>
                  </a:ext>
                </a:extLst>
              </a:tr>
              <a:tr h="2596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CISPLATINE THYMOORGAN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351162"/>
                  </a:ext>
                </a:extLst>
              </a:tr>
              <a:tr h="2596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XERACTAN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5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</a:t>
                      </a:r>
                      <a:r>
                        <a:rPr lang="fr-F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Acne</a:t>
                      </a:r>
                      <a:endParaRPr lang="fr-FR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6249789"/>
                  </a:ext>
                </a:extLst>
              </a:tr>
              <a:tr h="2596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CLORMETIN / CIPREL  / SILON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Hormonal</a:t>
                      </a:r>
                      <a:r>
                        <a:rPr lang="fr-FR" sz="135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Contraception</a:t>
                      </a:r>
                      <a:endParaRPr lang="fr-FR" sz="13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3600035"/>
                  </a:ext>
                </a:extLst>
              </a:tr>
              <a:tr h="2596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ENDOGEST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Endometriosis</a:t>
                      </a:r>
                      <a:endParaRPr lang="fr-FR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3801921"/>
                  </a:ext>
                </a:extLst>
              </a:tr>
            </a:tbl>
          </a:graphicData>
        </a:graphic>
      </p:graphicFrame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92419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PROMOPHARM SA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777313"/>
              </p:ext>
            </p:extLst>
          </p:nvPr>
        </p:nvGraphicFramePr>
        <p:xfrm>
          <a:off x="1029956" y="3907789"/>
          <a:ext cx="6895832" cy="259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3802">
                  <a:extLst>
                    <a:ext uri="{9D8B030D-6E8A-4147-A177-3AD203B41FA5}">
                      <a16:colId xmlns:a16="http://schemas.microsoft.com/office/drawing/2014/main" val="635676491"/>
                    </a:ext>
                  </a:extLst>
                </a:gridCol>
                <a:gridCol w="3712030">
                  <a:extLst>
                    <a:ext uri="{9D8B030D-6E8A-4147-A177-3AD203B41FA5}">
                      <a16:colId xmlns:a16="http://schemas.microsoft.com/office/drawing/2014/main" val="1655462059"/>
                    </a:ext>
                  </a:extLst>
                </a:gridCol>
              </a:tblGrid>
              <a:tr h="2596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CARBOPLATINE THYMOORGAN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</a:t>
                      </a:r>
                      <a:r>
                        <a:rPr lang="fr-FR" sz="135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skin</a:t>
                      </a:r>
                      <a:endParaRPr lang="fr-FR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61538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CCE4CE2-844D-41EF-A831-954FCC823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79211"/>
              </p:ext>
            </p:extLst>
          </p:nvPr>
        </p:nvGraphicFramePr>
        <p:xfrm>
          <a:off x="1029956" y="4168251"/>
          <a:ext cx="6895832" cy="259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3802">
                  <a:extLst>
                    <a:ext uri="{9D8B030D-6E8A-4147-A177-3AD203B41FA5}">
                      <a16:colId xmlns:a16="http://schemas.microsoft.com/office/drawing/2014/main" val="635676491"/>
                    </a:ext>
                  </a:extLst>
                </a:gridCol>
                <a:gridCol w="3712030">
                  <a:extLst>
                    <a:ext uri="{9D8B030D-6E8A-4147-A177-3AD203B41FA5}">
                      <a16:colId xmlns:a16="http://schemas.microsoft.com/office/drawing/2014/main" val="1655462059"/>
                    </a:ext>
                  </a:extLst>
                </a:gridCol>
              </a:tblGrid>
              <a:tr h="2596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PERGOVERIS MERCK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levels of adult women’s hormones</a:t>
                      </a:r>
                      <a:endParaRPr lang="fr-FR" sz="13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615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3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3241" y="1127336"/>
            <a:ext cx="8236719" cy="1248676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New launches :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en-US" altLang="fr-FR" sz="1300" dirty="0">
                <a:latin typeface="Arial" panose="020B0604020202020204" pitchFamily="34" charset="0"/>
                <a:cs typeface="Arial" panose="020B0604020202020204" pitchFamily="34" charset="0"/>
              </a:rPr>
              <a:t>The year 2018 has been marked by the launch of new strategic products contributing to the improvement of the Moroccan citizen’s health. These include, </a:t>
            </a:r>
            <a:r>
              <a:rPr lang="en-US" altLang="fr-FR" sz="1300" i="1" dirty="0">
                <a:latin typeface="Arial" panose="020B0604020202020204" pitchFamily="34" charset="0"/>
                <a:cs typeface="Arial" panose="020B0604020202020204" pitchFamily="34" charset="0"/>
              </a:rPr>
              <a:t>among others</a:t>
            </a:r>
            <a:r>
              <a:rPr lang="en-US" altLang="fr-FR" sz="1300" dirty="0">
                <a:latin typeface="Arial" panose="020B0604020202020204" pitchFamily="34" charset="0"/>
                <a:cs typeface="Arial" panose="020B0604020202020204" pitchFamily="34" charset="0"/>
              </a:rPr>
              <a:t>, the products below :</a:t>
            </a:r>
          </a:p>
          <a:p>
            <a:pPr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19065"/>
              </p:ext>
            </p:extLst>
          </p:nvPr>
        </p:nvGraphicFramePr>
        <p:xfrm>
          <a:off x="945222" y="2609635"/>
          <a:ext cx="7377071" cy="128630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38365">
                  <a:extLst>
                    <a:ext uri="{9D8B030D-6E8A-4147-A177-3AD203B41FA5}">
                      <a16:colId xmlns:a16="http://schemas.microsoft.com/office/drawing/2014/main" val="2479387405"/>
                    </a:ext>
                  </a:extLst>
                </a:gridCol>
                <a:gridCol w="5238706">
                  <a:extLst>
                    <a:ext uri="{9D8B030D-6E8A-4147-A177-3AD203B41FA5}">
                      <a16:colId xmlns:a16="http://schemas.microsoft.com/office/drawing/2014/main" val="152007406"/>
                    </a:ext>
                  </a:extLst>
                </a:gridCol>
              </a:tblGrid>
              <a:tr h="2690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INDICATIONS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1746"/>
                  </a:ext>
                </a:extLst>
              </a:tr>
              <a:tr h="416021">
                <a:tc>
                  <a:txBody>
                    <a:bodyPr/>
                    <a:lstStyle/>
                    <a:p>
                      <a:pPr marL="0" algn="l" defTabSz="685809" rtl="0" eaLnBrk="1" fontAlgn="ctr" latinLnBrk="0" hangingPunct="1"/>
                      <a:endParaRPr lang="fr-FR" sz="13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685809" rtl="0" eaLnBrk="1" fontAlgn="ctr" latinLnBrk="0" hangingPunct="1"/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EXIDEP</a:t>
                      </a:r>
                    </a:p>
                    <a:p>
                      <a:pPr marL="0" algn="l" defTabSz="685809" rtl="0" eaLnBrk="1" fontAlgn="ctr" latinLnBrk="0" hangingPunct="1"/>
                      <a:endParaRPr lang="fr-FR" sz="13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It’s an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antidepressant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which is used to treat the symptoms of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depression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other pain disorders.</a:t>
                      </a:r>
                      <a:endParaRPr lang="fr-FR" sz="13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333290"/>
                  </a:ext>
                </a:extLst>
              </a:tr>
              <a:tr h="369286">
                <a:tc>
                  <a:txBody>
                    <a:bodyPr/>
                    <a:lstStyle/>
                    <a:p>
                      <a:pPr marL="0" algn="l" defTabSz="685809" rtl="0" eaLnBrk="1" fontAlgn="ctr" latinLnBrk="0" hangingPunct="1"/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Celecoxib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 a nonsteroidal anti-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inflammatory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drug used to treat pain or 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inflammation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fr-FR" sz="13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1743570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0718" y="385324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for the FY 2018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92419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671F4EB5-9B26-4B89-AF26-8C00D2F8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75905"/>
              </p:ext>
            </p:extLst>
          </p:nvPr>
        </p:nvGraphicFramePr>
        <p:xfrm>
          <a:off x="945222" y="3914080"/>
          <a:ext cx="7377070" cy="447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5908">
                  <a:extLst>
                    <a:ext uri="{9D8B030D-6E8A-4147-A177-3AD203B41FA5}">
                      <a16:colId xmlns:a16="http://schemas.microsoft.com/office/drawing/2014/main" val="635676491"/>
                    </a:ext>
                  </a:extLst>
                </a:gridCol>
                <a:gridCol w="5241162">
                  <a:extLst>
                    <a:ext uri="{9D8B030D-6E8A-4147-A177-3AD203B41FA5}">
                      <a16:colId xmlns:a16="http://schemas.microsoft.com/office/drawing/2014/main" val="1655462059"/>
                    </a:ext>
                  </a:extLst>
                </a:gridCol>
              </a:tblGrid>
              <a:tr h="447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XERACTAN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Isotretinoin</a:t>
                      </a:r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(the API of the generics of Roaccutane®) is an effective treatment of severe acne.</a:t>
                      </a:r>
                      <a:endParaRPr lang="fr-FR" sz="13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615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9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2412" y="1052236"/>
            <a:ext cx="8236719" cy="30995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Termination of the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ALES GROUP: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0718" y="385324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FY 2018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2419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9" y="1352592"/>
            <a:ext cx="1662412" cy="16826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4" y="3090032"/>
            <a:ext cx="5063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Signature of new distribution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HORMETA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29" y="3397809"/>
            <a:ext cx="1361667" cy="101993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87142" y="3627302"/>
            <a:ext cx="6257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HORMETA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is a premium Dermo cosmetic brand from Switzerland.</a:t>
            </a:r>
          </a:p>
          <a:p>
            <a:pPr algn="just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We expect that HORMETA sales will compensate the major part of ALES GROUP sales in the medium term.</a:t>
            </a: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54830" y="1591687"/>
            <a:ext cx="6522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During a collaboration that lasts for more than 24 years ago, Promopharm succeeded to develop the brands Pyhto &amp; Lierac on the Moroccan Territorry (Annual turnover of 30 Mn MAD). </a:t>
            </a:r>
          </a:p>
          <a:p>
            <a:pPr algn="just"/>
            <a:r>
              <a:rPr lang="en-US" altLang="fr-FR" sz="1400">
                <a:latin typeface="Arial" panose="020B0604020202020204" pitchFamily="34" charset="0"/>
                <a:cs typeface="Arial" panose="020B0604020202020204" pitchFamily="34" charset="0"/>
              </a:rPr>
              <a:t>ALES GROUP decided to make a direct investment via creation of its own subsidiary starting from this year.</a:t>
            </a:r>
          </a:p>
        </p:txBody>
      </p:sp>
    </p:spTree>
    <p:extLst>
      <p:ext uri="{BB962C8B-B14F-4D97-AF65-F5344CB8AC3E}">
        <p14:creationId xmlns:p14="http://schemas.microsoft.com/office/powerpoint/2010/main" val="40742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0161" y="1214430"/>
            <a:ext cx="8236719" cy="30995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27/03/2018 :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0718" y="385324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 FY 2018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2419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7" y="1761798"/>
            <a:ext cx="3028950" cy="15144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19" y="2107136"/>
            <a:ext cx="2812118" cy="7584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5104" y="3448369"/>
            <a:ext cx="7631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Promopharm changed its visual identity &amp; adopted the new brand of Hikma Group :</a:t>
            </a:r>
          </a:p>
          <a:p>
            <a:pPr marL="285750" indent="-285750" algn="just">
              <a:buFontTx/>
              <a:buChar char="-"/>
            </a:pPr>
            <a:r>
              <a:rPr lang="en-US" altLang="fr-FR" sz="1500" dirty="0">
                <a:latin typeface="Arial" panose="020B0604020202020204" pitchFamily="34" charset="0"/>
                <a:cs typeface="Arial" panose="020B0604020202020204" pitchFamily="34" charset="0"/>
              </a:rPr>
              <a:t>To strengthen the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corporate identity, corporate image and corporate reputation</a:t>
            </a:r>
            <a:r>
              <a:rPr lang="en-US" altLang="fr-FR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altLang="fr-FR" sz="1500" dirty="0">
                <a:latin typeface="Arial" panose="020B0604020202020204" pitchFamily="34" charset="0"/>
                <a:cs typeface="Arial" panose="020B0604020202020204" pitchFamily="34" charset="0"/>
              </a:rPr>
              <a:t>To unify the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look on group level and to feel immediately identifiable and recognizable in the marketplace.</a:t>
            </a:r>
            <a:r>
              <a:rPr lang="en-US" altLang="fr-FR" sz="15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fr-FR" alt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F925-2FE3-B843-8289-5C74AF4B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D7560-3336-46DD-9D96-5102D8911CD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1512" y="1471942"/>
            <a:ext cx="5225585" cy="30995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VALSARTAN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0718" y="385324"/>
            <a:ext cx="5626100" cy="402291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>
              <a:spcBef>
                <a:spcPct val="50000"/>
              </a:spcBef>
              <a:buFont typeface="Wingdings" pitchFamily="2" charset="2"/>
              <a:buNone/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Highlight FY 2018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2419" y="451528"/>
            <a:ext cx="293385" cy="301373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0000"/>
          </a:solidFill>
          <a:ln w="11176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 sz="100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/>
              <a:t>PROMOPHARM SA</a:t>
            </a: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0CD8D-6AA4-49C4-BB2E-FE87BA39893D}"/>
              </a:ext>
            </a:extLst>
          </p:cNvPr>
          <p:cNvSpPr/>
          <p:nvPr/>
        </p:nvSpPr>
        <p:spPr>
          <a:xfrm>
            <a:off x="817768" y="226940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July 2018, and on a preventive manner, the Department of Medicines and Pharmacy of the Ministry of Health ordered the removal of all lots of certain valsartan-based medicines provided by the manufacturer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Zhejing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Huahai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Pharmaceutical Co-China.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Ã©sultat de recherche d'images pour &quot;atensil&quot;">
            <a:extLst>
              <a:ext uri="{FF2B5EF4-FFF2-40B4-BE49-F238E27FC236}">
                <a16:creationId xmlns:a16="http://schemas.microsoft.com/office/drawing/2014/main" id="{D8BCE54F-3B51-4657-923D-A6847E9B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26" y="1261409"/>
            <a:ext cx="2307807" cy="32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IZELISTINDEX" val="0"/>
  <p:tag name="SAFEMARGIN" val="0"/>
  <p:tag name="VERTICALOFFSET" val="0"/>
  <p:tag name="HORIZONTALOFFSET" val="0"/>
  <p:tag name="CUSTOMNAME" val="%f_Resized"/>
  <p:tag name="NAMEOPTION" val="CUSTOM"/>
</p:tagLst>
</file>

<file path=ppt/theme/theme1.xml><?xml version="1.0" encoding="utf-8"?>
<a:theme xmlns:a="http://schemas.openxmlformats.org/drawingml/2006/main" name="Hikma Template">
  <a:themeElements>
    <a:clrScheme name="Hikma">
      <a:dk1>
        <a:srgbClr val="001662"/>
      </a:dk1>
      <a:lt1>
        <a:srgbClr val="FFFFFF"/>
      </a:lt1>
      <a:dk2>
        <a:srgbClr val="FF5C57"/>
      </a:dk2>
      <a:lt2>
        <a:srgbClr val="000000"/>
      </a:lt2>
      <a:accent1>
        <a:srgbClr val="9237A8"/>
      </a:accent1>
      <a:accent2>
        <a:srgbClr val="1F57E8"/>
      </a:accent2>
      <a:accent3>
        <a:srgbClr val="00CCBC"/>
      </a:accent3>
      <a:accent4>
        <a:srgbClr val="FF93C0"/>
      </a:accent4>
      <a:accent5>
        <a:srgbClr val="EDF0F6"/>
      </a:accent5>
      <a:accent6>
        <a:srgbClr val="CAD3E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defTabSz="685809">
          <a:defRPr sz="975" dirty="0">
            <a:solidFill>
              <a:srgbClr val="00166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1030525_Hikma_PowerPoint_169_V5_SML" id="{3EF3EA78-D4DE-0745-963B-4A9806E16EB2}" vid="{52DD4D4B-6B2B-FB40-A7EF-4E12EC1C5F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Hikma_PowerPoint_169_SML</Template>
  <TotalTime>10410</TotalTime>
  <Words>1454</Words>
  <Application>Microsoft Office PowerPoint</Application>
  <PresentationFormat>Affichage à l'écran (16:9)</PresentationFormat>
  <Paragraphs>495</Paragraphs>
  <Slides>30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MS PGothic</vt:lpstr>
      <vt:lpstr>游ゴシック</vt:lpstr>
      <vt:lpstr>Arabic Typesetting</vt:lpstr>
      <vt:lpstr>Arial</vt:lpstr>
      <vt:lpstr>Arial Rounded MT Bold</vt:lpstr>
      <vt:lpstr>Book Antiqua</vt:lpstr>
      <vt:lpstr>Calibri</vt:lpstr>
      <vt:lpstr>Courier New</vt:lpstr>
      <vt:lpstr>Symbol</vt:lpstr>
      <vt:lpstr>Wingdings</vt:lpstr>
      <vt:lpstr>Hikma Template</vt:lpstr>
      <vt:lpstr>Management Report to the Board of Directors </vt:lpstr>
      <vt:lpstr>Management Report to the Board of Directors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Management Report to the Board of Directors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 IMS Analysis : Companies with licensors</vt:lpstr>
      <vt:lpstr>- IMS Analysis : Companies without licensors</vt:lpstr>
      <vt:lpstr>Présentation PowerPoint</vt:lpstr>
      <vt:lpstr>Management Report to the Board of Directors</vt:lpstr>
      <vt:lpstr>Présentation PowerPoint</vt:lpstr>
      <vt:lpstr>Présentation PowerPoint</vt:lpstr>
      <vt:lpstr>Présentation PowerPoint</vt:lpstr>
      <vt:lpstr>Présentation PowerPoint</vt:lpstr>
      <vt:lpstr>Management Report to the Board of Directors</vt:lpstr>
      <vt:lpstr>Présentation PowerPoint</vt:lpstr>
      <vt:lpstr>Management Report to the Board of Directors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main title</dc:title>
  <dc:creator>Mohammad Mishal</dc:creator>
  <cp:lastModifiedBy>Naoual Iken</cp:lastModifiedBy>
  <cp:revision>707</cp:revision>
  <dcterms:created xsi:type="dcterms:W3CDTF">2018-03-12T10:39:44Z</dcterms:created>
  <dcterms:modified xsi:type="dcterms:W3CDTF">2019-06-04T10:12:51Z</dcterms:modified>
</cp:coreProperties>
</file>